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3" r:id="rId4"/>
    <p:sldId id="343" r:id="rId5"/>
    <p:sldId id="342" r:id="rId6"/>
    <p:sldId id="341" r:id="rId7"/>
    <p:sldId id="320" r:id="rId8"/>
    <p:sldId id="352" r:id="rId9"/>
    <p:sldId id="337" r:id="rId10"/>
    <p:sldId id="346" r:id="rId11"/>
    <p:sldId id="345" r:id="rId12"/>
    <p:sldId id="324" r:id="rId13"/>
    <p:sldId id="322" r:id="rId14"/>
    <p:sldId id="326" r:id="rId15"/>
    <p:sldId id="329" r:id="rId16"/>
    <p:sldId id="330" r:id="rId17"/>
    <p:sldId id="335" r:id="rId18"/>
    <p:sldId id="336" r:id="rId19"/>
    <p:sldId id="334" r:id="rId20"/>
    <p:sldId id="331" r:id="rId21"/>
    <p:sldId id="338" r:id="rId22"/>
    <p:sldId id="348" r:id="rId23"/>
    <p:sldId id="332" r:id="rId24"/>
    <p:sldId id="319" r:id="rId25"/>
    <p:sldId id="351" r:id="rId26"/>
    <p:sldId id="313" r:id="rId27"/>
    <p:sldId id="350" r:id="rId2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el Jauregi" initials="M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256558-FC5B-4662-AEAF-C4B7860A552D}" type="doc">
      <dgm:prSet loTypeId="urn:microsoft.com/office/officeart/2005/8/layout/matrix2" loCatId="matrix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85FFFA3-DC1C-4B9C-B2F9-558414E85151}">
      <dgm:prSet/>
      <dgm:spPr/>
      <dgm:t>
        <a:bodyPr/>
        <a:lstStyle/>
        <a:p>
          <a:r>
            <a:rPr lang="es-ES"/>
            <a:t>¿ Más patología bucodental ?</a:t>
          </a:r>
          <a:endParaRPr lang="en-US"/>
        </a:p>
      </dgm:t>
    </dgm:pt>
    <dgm:pt modelId="{9724596A-030C-4A6C-BA57-41F03344DCE2}" type="parTrans" cxnId="{D8A26872-DDE0-4745-8A5B-58833C28ED31}">
      <dgm:prSet/>
      <dgm:spPr/>
      <dgm:t>
        <a:bodyPr/>
        <a:lstStyle/>
        <a:p>
          <a:endParaRPr lang="en-US"/>
        </a:p>
      </dgm:t>
    </dgm:pt>
    <dgm:pt modelId="{F991D111-10A6-438D-9432-4A7D85F3883C}" type="sibTrans" cxnId="{D8A26872-DDE0-4745-8A5B-58833C28ED31}">
      <dgm:prSet/>
      <dgm:spPr/>
      <dgm:t>
        <a:bodyPr/>
        <a:lstStyle/>
        <a:p>
          <a:endParaRPr lang="en-US"/>
        </a:p>
      </dgm:t>
    </dgm:pt>
    <dgm:pt modelId="{932378E3-2071-45BF-9377-02CDA44CB532}">
      <dgm:prSet/>
      <dgm:spPr/>
      <dgm:t>
        <a:bodyPr/>
        <a:lstStyle/>
        <a:p>
          <a:r>
            <a:rPr lang="es-ES"/>
            <a:t>Podría pensarse que la hemofilia constituye un factor de riesgo para las enfermedades dentales como la caries , y la enfermedad periodontal debido al uso incorrecto de las medidas profilácticas por el miedo de los pacientes a provocarse hemorragias.</a:t>
          </a:r>
          <a:endParaRPr lang="en-US"/>
        </a:p>
      </dgm:t>
    </dgm:pt>
    <dgm:pt modelId="{8194D835-5DFB-4185-8472-3AEA71811E85}" type="parTrans" cxnId="{332F8276-0DF9-47AD-9105-14933DF80997}">
      <dgm:prSet/>
      <dgm:spPr/>
      <dgm:t>
        <a:bodyPr/>
        <a:lstStyle/>
        <a:p>
          <a:endParaRPr lang="en-US"/>
        </a:p>
      </dgm:t>
    </dgm:pt>
    <dgm:pt modelId="{1434D6AD-ECE4-469E-9093-8BBA4F0368E4}" type="sibTrans" cxnId="{332F8276-0DF9-47AD-9105-14933DF80997}">
      <dgm:prSet/>
      <dgm:spPr/>
      <dgm:t>
        <a:bodyPr/>
        <a:lstStyle/>
        <a:p>
          <a:endParaRPr lang="en-US"/>
        </a:p>
      </dgm:t>
    </dgm:pt>
    <dgm:pt modelId="{7503D1B6-4F0D-4CF5-826B-8E6400D30810}">
      <dgm:prSet/>
      <dgm:spPr/>
      <dgm:t>
        <a:bodyPr/>
        <a:lstStyle/>
        <a:p>
          <a:r>
            <a:rPr lang="es-ES"/>
            <a:t>Zaliuniene y cols. 2014 </a:t>
          </a:r>
          <a:endParaRPr lang="en-US"/>
        </a:p>
      </dgm:t>
    </dgm:pt>
    <dgm:pt modelId="{BE72D9BF-E984-446F-BE30-92566846C87B}" type="parTrans" cxnId="{F02DBE2B-D605-4063-9E17-65D0C9628C36}">
      <dgm:prSet/>
      <dgm:spPr/>
      <dgm:t>
        <a:bodyPr/>
        <a:lstStyle/>
        <a:p>
          <a:endParaRPr lang="en-US"/>
        </a:p>
      </dgm:t>
    </dgm:pt>
    <dgm:pt modelId="{2F9E962E-3969-4529-850F-99918F937345}" type="sibTrans" cxnId="{F02DBE2B-D605-4063-9E17-65D0C9628C36}">
      <dgm:prSet/>
      <dgm:spPr/>
      <dgm:t>
        <a:bodyPr/>
        <a:lstStyle/>
        <a:p>
          <a:endParaRPr lang="en-US"/>
        </a:p>
      </dgm:t>
    </dgm:pt>
    <dgm:pt modelId="{BD892926-D9C1-4C99-A922-8958EA828809}">
      <dgm:prSet/>
      <dgm:spPr/>
      <dgm:t>
        <a:bodyPr/>
        <a:lstStyle/>
        <a:p>
          <a:r>
            <a:rPr lang="es-ES"/>
            <a:t>Demostraron que la prevalencia de la caries y de la gingivitis- periodontitis en pacientes hemofílicos es la misma que en pacientes sin enfermedad.</a:t>
          </a:r>
          <a:endParaRPr lang="en-US"/>
        </a:p>
      </dgm:t>
    </dgm:pt>
    <dgm:pt modelId="{60651CE3-1C31-441B-A96F-EE9F5185EED9}" type="parTrans" cxnId="{82FD2C89-D4D0-479B-A6A6-F5D0317DC3D2}">
      <dgm:prSet/>
      <dgm:spPr/>
      <dgm:t>
        <a:bodyPr/>
        <a:lstStyle/>
        <a:p>
          <a:endParaRPr lang="en-US"/>
        </a:p>
      </dgm:t>
    </dgm:pt>
    <dgm:pt modelId="{6BE3011E-CB29-4A4A-89A9-FC2E3A4AB43C}" type="sibTrans" cxnId="{82FD2C89-D4D0-479B-A6A6-F5D0317DC3D2}">
      <dgm:prSet/>
      <dgm:spPr/>
      <dgm:t>
        <a:bodyPr/>
        <a:lstStyle/>
        <a:p>
          <a:endParaRPr lang="en-US"/>
        </a:p>
      </dgm:t>
    </dgm:pt>
    <dgm:pt modelId="{5BD7ADC4-25E8-4211-A899-BC0897CBA13B}" type="pres">
      <dgm:prSet presAssocID="{B0256558-FC5B-4662-AEAF-C4B7860A552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B2843E-3248-4A5B-BEF8-AD1735CFF46A}" type="pres">
      <dgm:prSet presAssocID="{B0256558-FC5B-4662-AEAF-C4B7860A552D}" presName="axisShape" presStyleLbl="bgShp" presStyleIdx="0" presStyleCnt="1"/>
      <dgm:spPr/>
    </dgm:pt>
    <dgm:pt modelId="{35F72811-EBF0-414E-B049-0B5DA02E6023}" type="pres">
      <dgm:prSet presAssocID="{B0256558-FC5B-4662-AEAF-C4B7860A552D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46D31B-61E5-4D82-A560-390C3AAAAC5B}" type="pres">
      <dgm:prSet presAssocID="{B0256558-FC5B-4662-AEAF-C4B7860A552D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23D812-740B-4288-84E9-D85BC1A7F92B}" type="pres">
      <dgm:prSet presAssocID="{B0256558-FC5B-4662-AEAF-C4B7860A552D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67C54C-8CD4-4B13-B4BB-F4C6293E2768}" type="pres">
      <dgm:prSet presAssocID="{B0256558-FC5B-4662-AEAF-C4B7860A552D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02DBE2B-D605-4063-9E17-65D0C9628C36}" srcId="{B0256558-FC5B-4662-AEAF-C4B7860A552D}" destId="{7503D1B6-4F0D-4CF5-826B-8E6400D30810}" srcOrd="2" destOrd="0" parTransId="{BE72D9BF-E984-446F-BE30-92566846C87B}" sibTransId="{2F9E962E-3969-4529-850F-99918F937345}"/>
    <dgm:cxn modelId="{332F8276-0DF9-47AD-9105-14933DF80997}" srcId="{B0256558-FC5B-4662-AEAF-C4B7860A552D}" destId="{932378E3-2071-45BF-9377-02CDA44CB532}" srcOrd="1" destOrd="0" parTransId="{8194D835-5DFB-4185-8472-3AEA71811E85}" sibTransId="{1434D6AD-ECE4-469E-9093-8BBA4F0368E4}"/>
    <dgm:cxn modelId="{4E1F2D17-4F7B-4F92-8722-D23549FDF09E}" type="presOf" srcId="{485FFFA3-DC1C-4B9C-B2F9-558414E85151}" destId="{35F72811-EBF0-414E-B049-0B5DA02E6023}" srcOrd="0" destOrd="0" presId="urn:microsoft.com/office/officeart/2005/8/layout/matrix2"/>
    <dgm:cxn modelId="{D8A26872-DDE0-4745-8A5B-58833C28ED31}" srcId="{B0256558-FC5B-4662-AEAF-C4B7860A552D}" destId="{485FFFA3-DC1C-4B9C-B2F9-558414E85151}" srcOrd="0" destOrd="0" parTransId="{9724596A-030C-4A6C-BA57-41F03344DCE2}" sibTransId="{F991D111-10A6-438D-9432-4A7D85F3883C}"/>
    <dgm:cxn modelId="{43DF5F4B-CA8F-4283-8943-BBEC8190DFB4}" type="presOf" srcId="{BD892926-D9C1-4C99-A922-8958EA828809}" destId="{A267C54C-8CD4-4B13-B4BB-F4C6293E2768}" srcOrd="0" destOrd="0" presId="urn:microsoft.com/office/officeart/2005/8/layout/matrix2"/>
    <dgm:cxn modelId="{5D790937-9BE0-4BDB-BE93-A770D21DB647}" type="presOf" srcId="{7503D1B6-4F0D-4CF5-826B-8E6400D30810}" destId="{2023D812-740B-4288-84E9-D85BC1A7F92B}" srcOrd="0" destOrd="0" presId="urn:microsoft.com/office/officeart/2005/8/layout/matrix2"/>
    <dgm:cxn modelId="{82FD2C89-D4D0-479B-A6A6-F5D0317DC3D2}" srcId="{B0256558-FC5B-4662-AEAF-C4B7860A552D}" destId="{BD892926-D9C1-4C99-A922-8958EA828809}" srcOrd="3" destOrd="0" parTransId="{60651CE3-1C31-441B-A96F-EE9F5185EED9}" sibTransId="{6BE3011E-CB29-4A4A-89A9-FC2E3A4AB43C}"/>
    <dgm:cxn modelId="{3990BED2-E37E-4D15-BA59-A611858E93AA}" type="presOf" srcId="{B0256558-FC5B-4662-AEAF-C4B7860A552D}" destId="{5BD7ADC4-25E8-4211-A899-BC0897CBA13B}" srcOrd="0" destOrd="0" presId="urn:microsoft.com/office/officeart/2005/8/layout/matrix2"/>
    <dgm:cxn modelId="{1FF4302C-167A-477D-8D25-AF3C26DC9CE0}" type="presOf" srcId="{932378E3-2071-45BF-9377-02CDA44CB532}" destId="{9146D31B-61E5-4D82-A560-390C3AAAAC5B}" srcOrd="0" destOrd="0" presId="urn:microsoft.com/office/officeart/2005/8/layout/matrix2"/>
    <dgm:cxn modelId="{AE6BC28E-405D-4E56-A033-041657056ABE}" type="presParOf" srcId="{5BD7ADC4-25E8-4211-A899-BC0897CBA13B}" destId="{E7B2843E-3248-4A5B-BEF8-AD1735CFF46A}" srcOrd="0" destOrd="0" presId="urn:microsoft.com/office/officeart/2005/8/layout/matrix2"/>
    <dgm:cxn modelId="{6AE1E2F5-5381-482D-A39A-3B8B5CBD743D}" type="presParOf" srcId="{5BD7ADC4-25E8-4211-A899-BC0897CBA13B}" destId="{35F72811-EBF0-414E-B049-0B5DA02E6023}" srcOrd="1" destOrd="0" presId="urn:microsoft.com/office/officeart/2005/8/layout/matrix2"/>
    <dgm:cxn modelId="{E23915FD-6146-40FB-8D89-F20D1BF181C8}" type="presParOf" srcId="{5BD7ADC4-25E8-4211-A899-BC0897CBA13B}" destId="{9146D31B-61E5-4D82-A560-390C3AAAAC5B}" srcOrd="2" destOrd="0" presId="urn:microsoft.com/office/officeart/2005/8/layout/matrix2"/>
    <dgm:cxn modelId="{D9C80245-D41F-479C-A224-CC8EFC199621}" type="presParOf" srcId="{5BD7ADC4-25E8-4211-A899-BC0897CBA13B}" destId="{2023D812-740B-4288-84E9-D85BC1A7F92B}" srcOrd="3" destOrd="0" presId="urn:microsoft.com/office/officeart/2005/8/layout/matrix2"/>
    <dgm:cxn modelId="{343380D9-7845-4394-9DED-A0DD4E16AD35}" type="presParOf" srcId="{5BD7ADC4-25E8-4211-A899-BC0897CBA13B}" destId="{A267C54C-8CD4-4B13-B4BB-F4C6293E276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2843E-3248-4A5B-BEF8-AD1735CFF46A}">
      <dsp:nvSpPr>
        <dsp:cNvPr id="0" name=""/>
        <dsp:cNvSpPr/>
      </dsp:nvSpPr>
      <dsp:spPr>
        <a:xfrm>
          <a:off x="671650" y="0"/>
          <a:ext cx="5896743" cy="589674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72811-EBF0-414E-B049-0B5DA02E6023}">
      <dsp:nvSpPr>
        <dsp:cNvPr id="0" name=""/>
        <dsp:cNvSpPr/>
      </dsp:nvSpPr>
      <dsp:spPr>
        <a:xfrm>
          <a:off x="1054938" y="383288"/>
          <a:ext cx="2358697" cy="23586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/>
            <a:t>¿ Más patología bucodental ?</a:t>
          </a:r>
          <a:endParaRPr lang="en-US" sz="1300" kern="1200"/>
        </a:p>
      </dsp:txBody>
      <dsp:txXfrm>
        <a:off x="1170080" y="498430"/>
        <a:ext cx="2128413" cy="2128413"/>
      </dsp:txXfrm>
    </dsp:sp>
    <dsp:sp modelId="{9146D31B-61E5-4D82-A560-390C3AAAAC5B}">
      <dsp:nvSpPr>
        <dsp:cNvPr id="0" name=""/>
        <dsp:cNvSpPr/>
      </dsp:nvSpPr>
      <dsp:spPr>
        <a:xfrm>
          <a:off x="3826407" y="383288"/>
          <a:ext cx="2358697" cy="2358697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/>
            <a:t>Podría pensarse que la hemofilia constituye un factor de riesgo para las enfermedades dentales como la caries , y la enfermedad periodontal debido al uso incorrecto de las medidas profilácticas por el miedo de los pacientes a provocarse hemorragias.</a:t>
          </a:r>
          <a:endParaRPr lang="en-US" sz="1300" kern="1200"/>
        </a:p>
      </dsp:txBody>
      <dsp:txXfrm>
        <a:off x="3941549" y="498430"/>
        <a:ext cx="2128413" cy="2128413"/>
      </dsp:txXfrm>
    </dsp:sp>
    <dsp:sp modelId="{2023D812-740B-4288-84E9-D85BC1A7F92B}">
      <dsp:nvSpPr>
        <dsp:cNvPr id="0" name=""/>
        <dsp:cNvSpPr/>
      </dsp:nvSpPr>
      <dsp:spPr>
        <a:xfrm>
          <a:off x="1054938" y="3154757"/>
          <a:ext cx="2358697" cy="2358697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/>
            <a:t>Zaliuniene y cols. 2014 </a:t>
          </a:r>
          <a:endParaRPr lang="en-US" sz="1300" kern="1200"/>
        </a:p>
      </dsp:txBody>
      <dsp:txXfrm>
        <a:off x="1170080" y="3269899"/>
        <a:ext cx="2128413" cy="2128413"/>
      </dsp:txXfrm>
    </dsp:sp>
    <dsp:sp modelId="{A267C54C-8CD4-4B13-B4BB-F4C6293E2768}">
      <dsp:nvSpPr>
        <dsp:cNvPr id="0" name=""/>
        <dsp:cNvSpPr/>
      </dsp:nvSpPr>
      <dsp:spPr>
        <a:xfrm>
          <a:off x="3826407" y="3154757"/>
          <a:ext cx="2358697" cy="2358697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/>
            <a:t>Demostraron que la prevalencia de la caries y de la gingivitis- periodontitis en pacientes hemofílicos es la misma que en pacientes sin enfermedad.</a:t>
          </a:r>
          <a:endParaRPr lang="en-US" sz="1300" kern="1200"/>
        </a:p>
      </dsp:txBody>
      <dsp:txXfrm>
        <a:off x="3941549" y="3269899"/>
        <a:ext cx="2128413" cy="2128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5EC7019-767D-4423-97F7-BDF5CC121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31943BC6-1139-447F-8C02-21096C078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ED34860-89FC-4CD6-B97A-A339B5968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15D4-E859-4CF3-8B3B-89B78F9F3983}" type="datetimeFigureOut">
              <a:rPr lang="es-ES" smtClean="0"/>
              <a:t>25/10/2022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AC2160D-EBBE-4716-A113-75CEC7EB7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347E5E3-7A69-45C7-87D0-112D1A466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0AD8-7550-40A1-B5C0-31058435C4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726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C370602-159E-4C49-BD7F-9BDEC0803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A4BADC1F-5850-44E6-ACA4-255C68598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2ABBCBE-091E-4704-A5BC-8A28CE5BF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15D4-E859-4CF3-8B3B-89B78F9F3983}" type="datetimeFigureOut">
              <a:rPr lang="es-ES" smtClean="0"/>
              <a:t>25/10/2022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08E0916-19E6-4F39-ACB7-74554105D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0B8FB80-87F4-4149-BC9E-23A0A96AF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0AD8-7550-40A1-B5C0-31058435C4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861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585CCBC1-1919-4960-B003-F5A3FFB08E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F4AAFDB-2A8F-4004-BD33-47A9F4B78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A40041C-71C5-49B9-8764-392014306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15D4-E859-4CF3-8B3B-89B78F9F3983}" type="datetimeFigureOut">
              <a:rPr lang="es-ES" smtClean="0"/>
              <a:t>25/10/2022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A86CA21-2E54-4FDE-A835-1614DF3D8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10183D6-0CCA-48B9-9DAF-59BE3028C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0AD8-7550-40A1-B5C0-31058435C4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019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3055636-3800-4D9B-94D6-83972D847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D454454-182A-4D47-907F-5FD0DA786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5B425DA-9BD6-4C40-84FC-27D449F67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AFAED95-4192-4D61-8261-0E201BEB1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FF9A571-AF03-4F91-B7FB-E677C53DB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FBF47-198F-4454-9F83-CE5922165C4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5804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8B65E99-C376-413B-B30A-D18CE3471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3648828-071D-4D32-AEAE-16729C6A3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4053E12-9879-4F62-AD4C-0A22D02A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EB58C4F-346E-4A1F-8C71-058FA3F7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490876E-864D-405C-A5F9-15314194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DB29E-700D-49CF-B2DC-C3DD19E3272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36361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A1DE7B-68C1-4D60-B4DB-022859A91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9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AB08908-6EF9-46DD-BDEB-BA4DD5843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339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63F77CB-EE66-4329-9CBD-79F69945D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346718B-921D-4BBD-B6AE-6B537DC0C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DB6FEA9-8D94-4B31-9476-64482113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7D621-BC50-4558-B00D-92594F3AE11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49633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8C8C90-317B-4122-8806-57D52E71F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9E5FB0B-DE5C-465B-98E2-1E00E6BED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5" cy="452596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F97A0BF9-6F35-4542-8E7A-A385B28A2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785" y="1600201"/>
            <a:ext cx="5392615" cy="452596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3DDE17C-5963-4717-85D1-8413E803D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DF9034BD-5CF0-4140-AFA3-8C340E2A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9F3A214-6323-4B62-832E-91207A802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0F0EE-4CB1-463C-8906-F6E410DD35C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04445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A9704F9-D235-4DF1-9337-8E66CCA49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4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697704D-C1BE-4C10-9909-ADC9267A3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154" y="1681163"/>
            <a:ext cx="515815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6D647DE7-FF52-4270-8AAD-994F1E775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154" y="2505075"/>
            <a:ext cx="5158154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D9194143-44D9-4972-8AAE-FBBAB4A74B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5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E49A3C54-B6F6-4E34-B7ED-856D6319F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553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41B0B6C2-5A4B-4496-A77C-E5B1D969E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EC26E1A2-34A1-4D00-BC84-A4F33FB5B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179FBE76-3F55-4A61-9274-530B3D3A9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CCEAA-6722-4380-BD13-3BE4A9C6850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27397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50ED33-8557-4862-8D74-1B7B4C7D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1E4CB452-E96F-4970-A518-7DE43EDCF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62CD43A3-3650-4BC1-9EF8-E0001D254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B3DA14E-C4E7-4B35-A78A-48157D8A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93DCC-0029-456D-A917-284CB8E2D18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09448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9C0A7C28-86B2-4459-AC50-8D615A431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4A30D13F-EB5E-4157-ADBB-5DEDBD364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BD1A3744-706F-45D7-B520-9D38FFED4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3B629-B673-4FA1-A825-8C404CEF692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62432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44424CE-1EDF-460A-9BB7-8D1499D16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4" y="457200"/>
            <a:ext cx="39311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9C21B0-04D9-467E-95D9-22F0EE9C1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555" y="987426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EEB6284F-70CB-43B0-9A30-8A6AFB9EF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54" y="2057400"/>
            <a:ext cx="39311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8A495BD-12C6-4323-8C96-E6C818CFA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04451B6-C1ED-497D-BFE0-2C854E872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1135F83-61FC-4F69-8A3A-8E8722C38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FF814-0B32-4A05-B476-7CB64E141DF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0757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C053C76-9E6B-4FB8-BED2-7AC6BCD55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46C3943-D931-468C-A47D-7147F86A7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F698506-5015-4B02-BD1E-693E5AC4D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15D4-E859-4CF3-8B3B-89B78F9F3983}" type="datetimeFigureOut">
              <a:rPr lang="es-ES" smtClean="0"/>
              <a:t>25/10/2022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3229F91-DD59-4654-906B-790E8D849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3A3523D-F8FF-4ECE-9444-F2C987963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0AD8-7550-40A1-B5C0-31058435C4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8065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C8B3C64-7E80-4322-A7F5-EB95454AD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4" y="457200"/>
            <a:ext cx="39311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A96BE8E8-5398-41C6-89A7-B84D21CD5B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555" y="987426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900CA83C-2C6F-49E8-A8CF-31FF83494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54" y="2057400"/>
            <a:ext cx="39311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3226E8E-6973-46C8-8244-D0C93C0A3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35BC5FF-E714-417C-BBC9-D20B88B2B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86B7E78-2BAA-4A3F-B9BF-3A752B480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F0DD4-379F-457C-87AC-262494A6CC5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27132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E7BE509-FA54-4F23-954B-06DCC0A7D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3E516BF4-7C95-44A3-B0B5-DB9261E0C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EC59706-79FF-43BE-9A86-4A770A12F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7E80174-EECE-45A2-BF54-DAD2DF94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7429FE0-FCF5-4C0A-916E-E96908CA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8C948-AE7D-4EFB-AB0C-03D6BFF568F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27104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5DC3A219-2BAC-4D66-B6C8-B481CEB347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78A9EA3-EDC5-4BA3-8F9E-609C2C3B7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42031" cy="5851525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26B175F-F55F-4CAC-B296-CEC16E5C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588B36E-41E3-4FFE-B221-E4B71C1FE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CCC0FE3-1EF2-443D-9715-639A23D62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9C340-4A8E-491C-A91F-734B3E4FBF6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41964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3055636-3800-4D9B-94D6-83972D847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D454454-182A-4D47-907F-5FD0DA786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60E9259-D1F1-4647-BAAA-04CD621462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2EC5268-73D9-4966-B110-C3C471DBC4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EE4197E-A7CE-469B-8909-9CD6F0ADE5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1E72B-F96B-455A-9993-57C7D43F2F1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095158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8B65E99-C376-413B-B30A-D18CE3471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3648828-071D-4D32-AEAE-16729C6A3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8FDEB90-E533-494C-8C3B-55BE85072D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EDBFA49-0096-46A7-AEEA-2DDF6A1701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A678CBE-D3DB-4C46-8FCA-14D211641F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601B3-F8A8-411C-BB11-D114D430605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35493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A1DE7B-68C1-4D60-B4DB-022859A91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9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AB08908-6EF9-46DD-BDEB-BA4DD5843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339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74010C7-BD0A-411F-85DE-2F17D73799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9563942-CCA3-49A6-97D0-D23BA56141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51AFBD5-5EA9-4F27-B95F-556504516E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F769C-1B6B-428E-948F-E773063CDBE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71888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8C8C90-317B-4122-8806-57D52E71F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9E5FB0B-DE5C-465B-98E2-1E00E6BED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5" cy="452596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F97A0BF9-6F35-4542-8E7A-A385B28A2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785" y="1600201"/>
            <a:ext cx="5392615" cy="452596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0AEAD7C-8652-4883-AB80-E763EF371C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8296709-8E7C-4742-8CCB-AF05B32F0D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8EC45EF-9F36-4FD6-9F8C-87E902EA52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9F234-4138-49BA-82F8-AEE9018C8E5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08157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A9704F9-D235-4DF1-9337-8E66CCA49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4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697704D-C1BE-4C10-9909-ADC9267A3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154" y="1681163"/>
            <a:ext cx="515815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6D647DE7-FF52-4270-8AAD-994F1E775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154" y="2505075"/>
            <a:ext cx="5158154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D9194143-44D9-4972-8AAE-FBBAB4A74B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5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E49A3C54-B6F6-4E34-B7ED-856D6319F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553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F304F755-6E5B-4E1E-A847-CC6C55CED3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F94CB6CF-A9F9-4740-947E-361297E897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D1740D90-1E7C-4DE6-8617-2A6B566AF2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D128B-1D0B-4E58-897A-BD479025614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25298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50ED33-8557-4862-8D74-1B7B4C7D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C265F92F-2C31-468E-B479-A5E9D00CAF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907D77F4-6690-44B2-8A5C-809951C8A3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ABC14B91-60C8-40F5-B640-4E3E94CCA2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272DC-97E5-4730-A1A6-D62E5CB47D6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64214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6A3EC1AE-7BB3-4AF6-B6E9-38CEED5DE1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A0C18966-7E63-4080-B2C2-31877427A1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501E26CC-A5CB-41F5-807F-47E28B2511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DACD8-AF85-4F02-8443-2EF1036F66B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6201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5AF91DB-3C24-4B2A-A3AD-9C60A60E9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943130B-05B1-4C6E-B0A4-A201ACE4D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F93DAC8-2D7A-49FF-A92F-EC7ED5DF0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15D4-E859-4CF3-8B3B-89B78F9F3983}" type="datetimeFigureOut">
              <a:rPr lang="es-ES" smtClean="0"/>
              <a:t>25/10/2022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5AB4482-4753-4675-9456-D805ABAE6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5CBEFAE-C090-4033-B94A-3562C5D7B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0AD8-7550-40A1-B5C0-31058435C4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1432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44424CE-1EDF-460A-9BB7-8D1499D16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4" y="457200"/>
            <a:ext cx="39311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9C21B0-04D9-467E-95D9-22F0EE9C1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555" y="987426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EEB6284F-70CB-43B0-9A30-8A6AFB9EF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54" y="2057400"/>
            <a:ext cx="39311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36258DD-C607-43D1-93D1-65A1EE6655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871B4E4-CB1A-4CB0-8F70-113E961A0D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E393D56-4DD5-4407-8A2D-952B41235A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28AE6-09BB-44E1-B90E-5F84DC2C7D7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072851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C8B3C64-7E80-4322-A7F5-EB95454AD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4" y="457200"/>
            <a:ext cx="39311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A96BE8E8-5398-41C6-89A7-B84D21CD5B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555" y="987426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900CA83C-2C6F-49E8-A8CF-31FF83494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54" y="2057400"/>
            <a:ext cx="39311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B6642A3-1CAD-4B64-B866-97E5EED84F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D870E62-BA5A-415B-88C9-AFCF0091A5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E1A8C08-17D3-4200-893E-6864C3883C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57C82-3C24-47B0-B41A-EB02E909251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62401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E7BE509-FA54-4F23-954B-06DCC0A7D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3E516BF4-7C95-44A3-B0B5-DB9261E0C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867258B-FB7F-44F8-B0A7-0483F7E669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76640DC-753D-46BB-93AC-24E127CA1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BBB349A-FE80-451A-9B79-D74E139D9E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78669-AB8E-4E2D-8B97-1386545D5EE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262727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5DC3A219-2BAC-4D66-B6C8-B481CEB347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78A9EA3-EDC5-4BA3-8F9E-609C2C3B7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42031" cy="5851525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3FFFB3C-6A1C-4F33-889C-3EF714B18B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5EEC48E-4E21-42B3-9373-C32381E0C2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5C5ADC8-0C43-4CFE-8C48-EE8B9D477C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B0DB9-B8D2-40B0-B6B5-ABE6EDA9820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6466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FE0B28-7E52-4586-8345-190E4A23F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7619250-7D94-42BA-AB19-0423571AC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8B8A052-6AF9-4B9C-8E26-425CD44D3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9CB8F391-F87B-48E4-B5F6-B6BE6C60D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15D4-E859-4CF3-8B3B-89B78F9F3983}" type="datetimeFigureOut">
              <a:rPr lang="es-ES" smtClean="0"/>
              <a:t>25/10/2022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0382B0E2-C1FF-4E20-9A78-417BB869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1E059FE-FA3B-45DB-BF06-A2E5F5A0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0AD8-7550-40A1-B5C0-31058435C4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146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1FED038-CB35-4C49-B12A-468AA5AAF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245925A-3192-4960-A816-310BA925D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4EA1FF2E-FC9C-4111-8612-0A8709150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31AB44BC-BE44-412C-942C-16F45D855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F6014FB0-9BC9-4452-BE39-641600852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48AB784E-2975-40EF-9616-6EABAA01A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15D4-E859-4CF3-8B3B-89B78F9F3983}" type="datetimeFigureOut">
              <a:rPr lang="es-ES" smtClean="0"/>
              <a:t>25/10/2022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D838ABEB-0B14-4E1A-8B24-8F19F396B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96EE7FFA-D0A3-4323-8D5D-9D7EC612C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0AD8-7550-40A1-B5C0-31058435C4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350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959F36-88CB-4873-956F-0F89569D3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51F8DC12-F6AF-43DE-9BAB-89BE6DE15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15D4-E859-4CF3-8B3B-89B78F9F3983}" type="datetimeFigureOut">
              <a:rPr lang="es-ES" smtClean="0"/>
              <a:t>25/10/2022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89C2F659-D800-4BF3-8C59-436D803ED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DD0B43FE-0EEB-43C4-AE31-70AFA514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0AD8-7550-40A1-B5C0-31058435C4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26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55FB300D-A703-4397-984F-57EE3F245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15D4-E859-4CF3-8B3B-89B78F9F3983}" type="datetimeFigureOut">
              <a:rPr lang="es-ES" smtClean="0"/>
              <a:t>25/10/2022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1E217198-6692-41B5-ACB5-5B1511907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701EA1BD-AA31-4DA4-8D33-09B481934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0AD8-7550-40A1-B5C0-31058435C4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4674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0273B29-9F0C-403F-848F-AEBFAB5D4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1F662E0-79F5-40E8-9A44-F9C126DD6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DFA1E0FC-FF23-48DE-BAF0-88E247624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0A7E114-0219-4CA9-BF8C-F6F4E98B7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15D4-E859-4CF3-8B3B-89B78F9F3983}" type="datetimeFigureOut">
              <a:rPr lang="es-ES" smtClean="0"/>
              <a:t>25/10/2022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19EC1FC-FD66-4BE3-AC09-C687C0402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F1E4A00-4BCE-488D-AD4E-A9EF6EF2C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0AD8-7550-40A1-B5C0-31058435C4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641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9C3FAF7-81D8-40B5-A555-E085744C0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F86F8F8C-8506-463E-B0D2-878315516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D45092A6-D205-4242-93B9-B1E396EAD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3057CA2-3307-41A8-BBCF-A5BB12F46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15D4-E859-4CF3-8B3B-89B78F9F3983}" type="datetimeFigureOut">
              <a:rPr lang="es-ES" smtClean="0"/>
              <a:t>25/10/2022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B9673B5-0071-4EED-A33F-DC580BEF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39E1DA3-54A3-43D3-888E-742B9F56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0AD8-7550-40A1-B5C0-31058435C4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74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08F77EE7-1058-4680-B463-E6665AC4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AEA6E2B-3E78-417D-ADB9-504084785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593A216-F397-42C9-A113-B4E865D0D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15D4-E859-4CF3-8B3B-89B78F9F3983}" type="datetimeFigureOut">
              <a:rPr lang="es-ES" smtClean="0"/>
              <a:t>25/10/2022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A39335B-3BB1-4B29-8BED-C3E0E89CF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1C58FE6-71F9-4F81-8FAB-6DA7C2BC4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10AD8-7550-40A1-B5C0-31058435C4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590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D80995E9-B01C-49E1-BDD4-CF7A98D42A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BE6D69C8-6BFC-419C-9DFC-2CB1ACE788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B6BFC4FA-89D4-468D-978D-820CE69B8A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s-E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C8D80852-1B3D-464E-A44E-36187910E3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s-E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59A5930C-E779-466E-941B-64406976D7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05A59A-87F8-43C5-B292-C8E803FE9E3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2499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9DF03DD0-573E-48E4-B89D-8735BFAEEC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522EE45A-1294-4AD3-B3DD-F78DE7C091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B6BFC4FA-89D4-468D-978D-820CE69B8A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C8D80852-1B3D-464E-A44E-36187910E3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59A5930C-E779-466E-941B-64406976D7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F94EA7A-D21E-423B-95E7-F3719AF8F58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6921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5">
            <a:extLst>
              <a:ext uri="{FF2B5EF4-FFF2-40B4-BE49-F238E27FC236}">
                <a16:creationId xmlns="" xmlns:a16="http://schemas.microsoft.com/office/drawing/2014/main" id="{20D5D19D-0789-4518-B5DC-D47ADF69D2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542C3F8-D249-4043-94C9-16D167783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3130041"/>
            <a:ext cx="4036334" cy="2387600"/>
          </a:xfrm>
        </p:spPr>
        <p:txBody>
          <a:bodyPr anchor="t">
            <a:normAutofit/>
          </a:bodyPr>
          <a:lstStyle/>
          <a:p>
            <a:pPr algn="l"/>
            <a:r>
              <a:rPr lang="es-ES" sz="3800"/>
              <a:t>TALLER HEMOFILIA</a:t>
            </a:r>
            <a:br>
              <a:rPr lang="es-ES" sz="3800"/>
            </a:br>
            <a:r>
              <a:rPr lang="es-ES" sz="3800" smtClean="0"/>
              <a:t>2022</a:t>
            </a:r>
            <a:r>
              <a:rPr lang="es-ES" sz="3800"/>
              <a:t/>
            </a:r>
            <a:br>
              <a:rPr lang="es-ES" sz="3800"/>
            </a:br>
            <a:endParaRPr lang="es-ES" sz="380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DC7B8FC-2DC8-485B-ACF9-4079E5F25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809" y="1122362"/>
            <a:ext cx="4036333" cy="1709849"/>
          </a:xfrm>
        </p:spPr>
        <p:txBody>
          <a:bodyPr anchor="b">
            <a:normAutofit/>
          </a:bodyPr>
          <a:lstStyle/>
          <a:p>
            <a:pPr algn="l"/>
            <a:r>
              <a:rPr lang="es-ES" sz="2000"/>
              <a:t>ODONTOLOGIA</a:t>
            </a:r>
          </a:p>
          <a:p>
            <a:pPr algn="l"/>
            <a:r>
              <a:rPr lang="es-ES" sz="2000" b="1"/>
              <a:t>CLINICA DENTAL AYESTA</a:t>
            </a:r>
          </a:p>
          <a:p>
            <a:pPr algn="l"/>
            <a:r>
              <a:rPr lang="es-ES" sz="2000"/>
              <a:t>Dra. Irune Jauregui</a:t>
            </a:r>
          </a:p>
        </p:txBody>
      </p:sp>
      <p:grpSp>
        <p:nvGrpSpPr>
          <p:cNvPr id="26" name="Group 17">
            <a:extLst>
              <a:ext uri="{FF2B5EF4-FFF2-40B4-BE49-F238E27FC236}">
                <a16:creationId xmlns="" xmlns:a16="http://schemas.microsoft.com/office/drawing/2014/main" id="{032D8612-31EB-44CF-A1D0-14FD4C7054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F19A4A0F-1B59-4DB0-9764-D10936E987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19">
              <a:extLst>
                <a:ext uri="{FF2B5EF4-FFF2-40B4-BE49-F238E27FC236}">
                  <a16:creationId xmlns=""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B81933D1-5615-42C7-9C0B-4EB7105CCE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magen que contiene imágenes prediseñadas&#10;&#10;Descripción generada con confianza alta">
            <a:extLst>
              <a:ext uri="{FF2B5EF4-FFF2-40B4-BE49-F238E27FC236}">
                <a16:creationId xmlns="" xmlns:a16="http://schemas.microsoft.com/office/drawing/2014/main" id="{E37B0F9A-BE56-43F6-BCD6-374C013D99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34" r="7604" b="2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7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DBF61EA3-B236-439E-9C0B-340980D56B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0CA6DBBC-9DB6-492A-BFF0-9A4887EC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s-ES" sz="5400"/>
              <a:t>OBJETIVOS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28FAF094-D087-493F-8DF9-A486C2D6BB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8D7C88D8-5509-4514-925A-9CE148E5C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7275593D-F75E-4426-AE3E-2CDEFD228D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15D7EA1-7261-439E-862F-CAD7E19CB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2400" dirty="0"/>
              <a:t>Puede darse el caso , que tras una intervención con sangrado en la cavidad oral , tengamos una hemorragia anómala en el postoperatorio en un paciente sin antecedentes de discrasias sanguíneas .</a:t>
            </a:r>
          </a:p>
          <a:p>
            <a:pPr marL="0" indent="0">
              <a:buNone/>
            </a:pPr>
            <a:r>
              <a:rPr lang="es-ES" sz="2400" dirty="0"/>
              <a:t>     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/>
              <a:t>         Debemos estar alertas porque podríamos ser los primeros en diagnosticar una coagulopatía.</a:t>
            </a:r>
          </a:p>
          <a:p>
            <a:pPr marL="0" indent="0">
              <a:buNone/>
            </a:pPr>
            <a:r>
              <a:rPr lang="es-ES" sz="2400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425209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="" xmlns:a16="http://schemas.microsoft.com/office/drawing/2014/main" id="{389575E1-3389-451A-A5F7-27854C25C5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53CCC5C-D88E-40FB-B30B-23DCDBD01D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D96E4F-72A2-4079-A3DD-EF150E4EA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s-ES" sz="4100">
                <a:solidFill>
                  <a:srgbClr val="FFFFFF"/>
                </a:solidFill>
              </a:rPr>
              <a:t>                   DIAGNOSTICO - ANAMNESIS</a:t>
            </a:r>
          </a:p>
        </p:txBody>
      </p:sp>
      <p:sp>
        <p:nvSpPr>
          <p:cNvPr id="35" name="Arc 34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8D4DA24-494E-4ACB-A6F5-9A8786201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85000" lnSpcReduction="10000"/>
          </a:bodyPr>
          <a:lstStyle/>
          <a:p>
            <a:endParaRPr lang="es-ES" sz="1800" dirty="0"/>
          </a:p>
          <a:p>
            <a:pPr marL="0" indent="0">
              <a:buNone/>
            </a:pPr>
            <a:r>
              <a:rPr lang="es-ES" sz="1800" dirty="0"/>
              <a:t>Dentro de la historia clínica es importante recoger estos datos :</a:t>
            </a:r>
          </a:p>
          <a:p>
            <a:pPr marL="0" indent="0">
              <a:buNone/>
            </a:pPr>
            <a:r>
              <a:rPr lang="es-ES" sz="1800" dirty="0"/>
              <a:t>     </a:t>
            </a:r>
            <a:r>
              <a:rPr lang="es-ES" sz="1800" b="1" dirty="0"/>
              <a:t>Tipo de coagulopatía </a:t>
            </a:r>
            <a:r>
              <a:rPr lang="es-ES" sz="1800" dirty="0"/>
              <a:t>y en que grado se presenta :</a:t>
            </a:r>
          </a:p>
          <a:p>
            <a:pPr marL="0" indent="0">
              <a:buNone/>
            </a:pPr>
            <a:r>
              <a:rPr lang="es-ES" sz="1800" dirty="0"/>
              <a:t>       GRADO         NIVEL DEL        EPISODIOS HEMORRAGICOS</a:t>
            </a:r>
          </a:p>
          <a:p>
            <a:pPr marL="0" indent="0">
              <a:buNone/>
            </a:pPr>
            <a:r>
              <a:rPr lang="es-ES" sz="1800" dirty="0"/>
              <a:t>                               FACTOR      </a:t>
            </a:r>
          </a:p>
          <a:p>
            <a:pPr marL="0" indent="0">
              <a:buNone/>
            </a:pPr>
            <a:r>
              <a:rPr lang="es-ES" sz="1800" dirty="0"/>
              <a:t>       </a:t>
            </a:r>
            <a:r>
              <a:rPr lang="es-ES" sz="1800" dirty="0">
                <a:solidFill>
                  <a:srgbClr val="00B050"/>
                </a:solidFill>
              </a:rPr>
              <a:t>LEVE  </a:t>
            </a:r>
            <a:r>
              <a:rPr lang="es-ES" sz="1800" dirty="0"/>
              <a:t>                6-40%        Hemorragia con traumatismos o cirugía  </a:t>
            </a:r>
          </a:p>
          <a:p>
            <a:pPr marL="0" indent="0">
              <a:buNone/>
            </a:pPr>
            <a:r>
              <a:rPr lang="es-ES" sz="1800" dirty="0"/>
              <a:t>                                                     mayor.</a:t>
            </a:r>
          </a:p>
          <a:p>
            <a:pPr marL="0" indent="0">
              <a:buNone/>
            </a:pPr>
            <a:r>
              <a:rPr lang="es-ES" sz="1800" dirty="0"/>
              <a:t>                                                     Sangrado espontáneo raro.</a:t>
            </a:r>
          </a:p>
          <a:p>
            <a:pPr marL="0" indent="0">
              <a:buNone/>
            </a:pPr>
            <a:r>
              <a:rPr lang="es-ES" sz="1800" dirty="0"/>
              <a:t>       </a:t>
            </a:r>
            <a:r>
              <a:rPr lang="es-ES" sz="1800" dirty="0">
                <a:solidFill>
                  <a:schemeClr val="accent2"/>
                </a:solidFill>
              </a:rPr>
              <a:t>MODERADO</a:t>
            </a:r>
            <a:r>
              <a:rPr lang="es-ES" sz="1800" dirty="0"/>
              <a:t>      2-5 %        Hemorragia prolongada con traumatismos </a:t>
            </a:r>
          </a:p>
          <a:p>
            <a:pPr marL="0" indent="0">
              <a:buNone/>
            </a:pPr>
            <a:r>
              <a:rPr lang="es-ES" sz="1800" dirty="0"/>
              <a:t>                                                     o cirugía menor. </a:t>
            </a:r>
          </a:p>
          <a:p>
            <a:pPr marL="0" indent="0">
              <a:buNone/>
            </a:pPr>
            <a:r>
              <a:rPr lang="es-ES" sz="1800" dirty="0"/>
              <a:t>                                                      Sangrado espontáneo ocasional.</a:t>
            </a:r>
          </a:p>
          <a:p>
            <a:pPr marL="0" indent="0">
              <a:buNone/>
            </a:pPr>
            <a:r>
              <a:rPr lang="es-ES" sz="1800" dirty="0"/>
              <a:t>       </a:t>
            </a:r>
            <a:r>
              <a:rPr lang="es-ES" sz="1800" dirty="0">
                <a:solidFill>
                  <a:srgbClr val="FF0000"/>
                </a:solidFill>
              </a:rPr>
              <a:t>SEVERO</a:t>
            </a:r>
            <a:r>
              <a:rPr lang="es-ES" sz="1800" dirty="0"/>
              <a:t>               &lt;1%          Hemorragias espontáneas frecuentes</a:t>
            </a:r>
          </a:p>
          <a:p>
            <a:pPr marL="0" indent="0">
              <a:buNone/>
            </a:pPr>
            <a:r>
              <a:rPr lang="es-ES" sz="1800" dirty="0"/>
              <a:t>                                                      ( articulaciones y musculares )</a:t>
            </a:r>
          </a:p>
          <a:p>
            <a:pPr marL="0" indent="0">
              <a:buNone/>
            </a:pPr>
            <a:r>
              <a:rPr lang="es-ES" sz="1800" dirty="0"/>
              <a:t>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s-ES" sz="1800" dirty="0"/>
              <a:t>        </a:t>
            </a:r>
            <a:r>
              <a:rPr lang="es-ES" sz="1800" b="1" dirty="0"/>
              <a:t>Presencia de inhibidores del factor</a:t>
            </a:r>
          </a:p>
          <a:p>
            <a:pPr marL="0" indent="0">
              <a:buNone/>
            </a:pPr>
            <a:r>
              <a:rPr lang="es-ES" sz="1800" b="1" dirty="0"/>
              <a:t>        Administración profiláctica del </a:t>
            </a:r>
            <a:r>
              <a:rPr lang="es-ES" sz="1800" b="1" dirty="0" smtClean="0"/>
              <a:t>factor y/ otros fármacos (</a:t>
            </a:r>
            <a:r>
              <a:rPr lang="es-ES" sz="1800" b="1" dirty="0" err="1" smtClean="0"/>
              <a:t>desmopresina</a:t>
            </a:r>
            <a:r>
              <a:rPr lang="es-ES" sz="1800" b="1" dirty="0" smtClean="0"/>
              <a:t>)</a:t>
            </a:r>
          </a:p>
          <a:p>
            <a:pPr marL="0" indent="0">
              <a:buNone/>
            </a:pPr>
            <a:r>
              <a:rPr lang="es-ES" sz="1800" b="1" dirty="0"/>
              <a:t> </a:t>
            </a:r>
            <a:r>
              <a:rPr lang="es-ES" sz="1800" b="1" dirty="0" smtClean="0"/>
              <a:t>       Hemofilia B + tratamiento concentrados de complejo protrombina : </a:t>
            </a:r>
          </a:p>
          <a:p>
            <a:pPr marL="0" indent="0">
              <a:buNone/>
            </a:pPr>
            <a:r>
              <a:rPr lang="es-ES" sz="1800" b="1" dirty="0"/>
              <a:t> </a:t>
            </a:r>
            <a:r>
              <a:rPr lang="es-ES" sz="1800" b="1" dirty="0" smtClean="0"/>
              <a:t>              </a:t>
            </a:r>
            <a:r>
              <a:rPr lang="es-ES" sz="1800" dirty="0" smtClean="0"/>
              <a:t>Evitar </a:t>
            </a:r>
            <a:r>
              <a:rPr lang="es-ES" sz="1800" dirty="0" err="1" smtClean="0"/>
              <a:t>tranexámico</a:t>
            </a:r>
            <a:r>
              <a:rPr lang="es-ES" sz="1800" dirty="0" smtClean="0"/>
              <a:t> por riesgo de </a:t>
            </a:r>
            <a:r>
              <a:rPr lang="es-ES" sz="1800" dirty="0" err="1" smtClean="0"/>
              <a:t>tromboembolismos</a:t>
            </a:r>
            <a:endParaRPr lang="es-ES" sz="1800" dirty="0" smtClean="0"/>
          </a:p>
          <a:p>
            <a:pPr marL="0" indent="0">
              <a:buNone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815611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="" xmlns:a16="http://schemas.microsoft.com/office/drawing/2014/main" id="{4C2AC11E-3162-4990-A36E-92B07ECF16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9" name="Rectangle 78">
            <a:extLst>
              <a:ext uri="{FF2B5EF4-FFF2-40B4-BE49-F238E27FC236}">
                <a16:creationId xmlns="" xmlns:a16="http://schemas.microsoft.com/office/drawing/2014/main" id="{9073D962-D3D2-4A72-8593-65C213CBFF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09574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957D9A2-7732-4587-B9FD-817BD0D37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408"/>
            <a:ext cx="3721608" cy="1106424"/>
          </a:xfrm>
        </p:spPr>
        <p:txBody>
          <a:bodyPr>
            <a:normAutofit/>
          </a:bodyPr>
          <a:lstStyle/>
          <a:p>
            <a:r>
              <a:rPr lang="es-ES" sz="2800"/>
              <a:t>DIAGNOSTICO – EXPLORACION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2387511B-F6E1-4929-AC90-94FB8B6B0F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AA58F78C-27AB-465F-AA33-15E08AF267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7456" y="2185416"/>
            <a:ext cx="3683187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BA8E697-8DBE-4B39-BA5A-8485CF810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8296"/>
            <a:ext cx="3721608" cy="3502152"/>
          </a:xfrm>
        </p:spPr>
        <p:txBody>
          <a:bodyPr>
            <a:normAutofit/>
          </a:bodyPr>
          <a:lstStyle/>
          <a:p>
            <a:r>
              <a:rPr lang="es-ES" sz="1700" dirty="0"/>
              <a:t>ESPEJO INTRAORAL</a:t>
            </a:r>
          </a:p>
          <a:p>
            <a:r>
              <a:rPr lang="es-ES" sz="1700" dirty="0"/>
              <a:t>SONDA EXPLORATORIA Y PERIODONTAL</a:t>
            </a:r>
          </a:p>
          <a:p>
            <a:r>
              <a:rPr lang="es-ES" sz="1700" dirty="0"/>
              <a:t>EXAMEN RADIOGRAFICO : </a:t>
            </a:r>
          </a:p>
          <a:p>
            <a:pPr marL="0" indent="0">
              <a:buNone/>
            </a:pPr>
            <a:r>
              <a:rPr lang="es-ES" sz="1700" dirty="0"/>
              <a:t>                                                    RADIOGRAFIAS INTRAORALES</a:t>
            </a:r>
          </a:p>
        </p:txBody>
      </p:sp>
      <p:pic>
        <p:nvPicPr>
          <p:cNvPr id="1030" name="Picture 6" descr="Estudio Periodontal">
            <a:extLst>
              <a:ext uri="{FF2B5EF4-FFF2-40B4-BE49-F238E27FC236}">
                <a16:creationId xmlns="" xmlns:a16="http://schemas.microsoft.com/office/drawing/2014/main" id="{D78D9D3D-B360-4AB1-8A2D-EED39E7F0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3267" y="883101"/>
            <a:ext cx="3248351" cy="218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ÁNDO DEBEMOS INTERVENIR LAS LESIONES DE CARIES DENTAL?">
            <a:extLst>
              <a:ext uri="{FF2B5EF4-FFF2-40B4-BE49-F238E27FC236}">
                <a16:creationId xmlns="" xmlns:a16="http://schemas.microsoft.com/office/drawing/2014/main" id="{CD222682-DDB7-4B13-AD7D-F65EF2F6E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9914" y="1003279"/>
            <a:ext cx="3248352" cy="194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spejo dental - espejo con aumento - número espejo 9 - acero inoxidable:  Amazon.es: Salud y cuidado personal">
            <a:extLst>
              <a:ext uri="{FF2B5EF4-FFF2-40B4-BE49-F238E27FC236}">
                <a16:creationId xmlns="" xmlns:a16="http://schemas.microsoft.com/office/drawing/2014/main" id="{0F6B9F77-EEFE-4E25-9BF2-1C8942A77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542089" y="3436664"/>
            <a:ext cx="2630710" cy="269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FF de Profesionales - Imaxcenter 3D Centro de Radiología Oral y Tmografía">
            <a:extLst>
              <a:ext uri="{FF2B5EF4-FFF2-40B4-BE49-F238E27FC236}">
                <a16:creationId xmlns="" xmlns:a16="http://schemas.microsoft.com/office/drawing/2014/main" id="{1B9BF5F5-9D5C-478E-BE34-C04187D9B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9914" y="4246346"/>
            <a:ext cx="3248352" cy="106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345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53E60C6D-4E85-4E14-BCDF-BF15C241F7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6CAD5463-A728-4DE3-BC83-CFBD7729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>
            <a:normAutofit/>
          </a:bodyPr>
          <a:lstStyle/>
          <a:p>
            <a:r>
              <a:rPr lang="es-ES" dirty="0"/>
              <a:t>PATOLOGIAS TEJIDOS DUROS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8AA240D9-B503-4DFB-BB5A-C90A2C935F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-13601" r="-13601" b="-1"/>
          <a:stretch/>
        </p:blipFill>
        <p:spPr>
          <a:xfrm>
            <a:off x="698353" y="980154"/>
            <a:ext cx="4555700" cy="1970339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7D42D292-4C48-479B-9E59-E29CD9871C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02C90B3A-D77E-431B-8645-547740DEC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53" y="3526029"/>
            <a:ext cx="4122343" cy="273329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06CF67C-1700-4291-90DF-95E10D03A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294" y="1946684"/>
            <a:ext cx="5397237" cy="4351338"/>
          </a:xfrm>
        </p:spPr>
        <p:txBody>
          <a:bodyPr>
            <a:normAutofit/>
          </a:bodyPr>
          <a:lstStyle/>
          <a:p>
            <a:r>
              <a:rPr lang="es-ES" dirty="0"/>
              <a:t>CARIES DENTAL       </a:t>
            </a:r>
          </a:p>
          <a:p>
            <a:r>
              <a:rPr lang="es-ES" dirty="0"/>
              <a:t>La caries dental está producida por los ácidos que producen las bacterias de la placa a partir de los carbohidratos de la dieta.</a:t>
            </a:r>
          </a:p>
          <a:p>
            <a:r>
              <a:rPr lang="es-ES" dirty="0"/>
              <a:t>Cada vez que el PH baja de la cifra crítica de 5,5 , comienza la desmineralización del esmalte y con ello, el inicio de la caries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16" name="Arc 15">
            <a:extLst>
              <a:ext uri="{FF2B5EF4-FFF2-40B4-BE49-F238E27FC236}">
                <a16:creationId xmlns="" xmlns:a16="http://schemas.microsoft.com/office/drawing/2014/main" id="{533DF362-939D-4EEE-8DC4-6B54607E56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73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F9EB1D0-64F1-4AB1-8D0C-465BF3813D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4670758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909E7AD-5FE5-4608-9E3A-99AAF5DF1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75" r="23481" b="5"/>
          <a:stretch/>
        </p:blipFill>
        <p:spPr>
          <a:xfrm>
            <a:off x="336884" y="321176"/>
            <a:ext cx="1940770" cy="2216043"/>
          </a:xfrm>
          <a:prstGeom prst="rect">
            <a:avLst/>
          </a:prstGeom>
        </p:spPr>
      </p:pic>
      <p:pic>
        <p:nvPicPr>
          <p:cNvPr id="9" name="Marcador de contenido 3">
            <a:extLst>
              <a:ext uri="{FF2B5EF4-FFF2-40B4-BE49-F238E27FC236}">
                <a16:creationId xmlns="" xmlns:a16="http://schemas.microsoft.com/office/drawing/2014/main" id="{6241F05B-7344-4933-8E4E-82E2453165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54" r="18330" b="-2"/>
          <a:stretch/>
        </p:blipFill>
        <p:spPr>
          <a:xfrm>
            <a:off x="336883" y="2663704"/>
            <a:ext cx="4042409" cy="35661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C2234377-D0A0-4F1B-BF77-4B6D7B9F21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51" r="32766"/>
          <a:stretch/>
        </p:blipFill>
        <p:spPr>
          <a:xfrm>
            <a:off x="2438520" y="321176"/>
            <a:ext cx="1940772" cy="22160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AEED8BF-A51F-42CD-B173-4091FCD8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391" y="640263"/>
            <a:ext cx="6204984" cy="1344975"/>
          </a:xfrm>
        </p:spPr>
        <p:txBody>
          <a:bodyPr>
            <a:normAutofit/>
          </a:bodyPr>
          <a:lstStyle/>
          <a:p>
            <a:r>
              <a:rPr lang="es-ES" sz="4000"/>
              <a:t>PATOLOGIAS TEJIDOS DUROS</a:t>
            </a:r>
            <a:br>
              <a:rPr lang="es-ES" sz="4000"/>
            </a:br>
            <a:r>
              <a:rPr lang="es-ES" sz="4000"/>
              <a:t>           DESGASTES</a:t>
            </a:r>
            <a:endParaRPr lang="es-ES" sz="40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155390" y="2121762"/>
            <a:ext cx="6204984" cy="3626917"/>
          </a:xfrm>
        </p:spPr>
        <p:txBody>
          <a:bodyPr>
            <a:normAutofit/>
          </a:bodyPr>
          <a:lstStyle/>
          <a:p>
            <a:r>
              <a:rPr lang="en-US" sz="2000"/>
              <a:t>TANTO LAS LESIONES CARIOSAS COMO LOS DESGASTES DENTALES PUEDEN PROVOCAR PULPITIS IRREVERSIBLE</a:t>
            </a:r>
          </a:p>
          <a:p>
            <a:endParaRPr lang="en-US" sz="2000"/>
          </a:p>
          <a:p>
            <a:r>
              <a:rPr lang="en-US" sz="2000"/>
              <a:t>PULPITIS : INFLAMACION PULPAR </a:t>
            </a:r>
          </a:p>
          <a:p>
            <a:pPr marL="0" indent="0">
              <a:buNone/>
            </a:pPr>
            <a:r>
              <a:rPr lang="en-US" sz="2000"/>
              <a:t>                       DOLOROSA POR ESTAR EN UNA CAVIDAD</a:t>
            </a:r>
          </a:p>
          <a:p>
            <a:pPr marL="0" indent="0">
              <a:buNone/>
            </a:pPr>
            <a:r>
              <a:rPr lang="en-US" sz="2000"/>
              <a:t>                       INEXTENSIBLE </a:t>
            </a:r>
          </a:p>
          <a:p>
            <a:pPr marL="0" indent="0">
              <a:buNone/>
            </a:pPr>
            <a:r>
              <a:rPr lang="en-US" sz="2000"/>
              <a:t>                                                  </a:t>
            </a:r>
            <a:r>
              <a:rPr lang="en-US"/>
              <a:t>ENDODONCIA</a:t>
            </a:r>
            <a:endParaRPr lang="en-US" sz="2000"/>
          </a:p>
          <a:p>
            <a:pPr marL="0" indent="0">
              <a:buNone/>
            </a:pPr>
            <a:r>
              <a:rPr lang="en-US" sz="2000"/>
              <a:t>                                                </a:t>
            </a:r>
            <a:endParaRPr lang="en-US" sz="2000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="" xmlns:a16="http://schemas.microsoft.com/office/drawing/2014/main" id="{0FB345D7-4227-4CEF-9AEC-447090A6B169}"/>
              </a:ext>
            </a:extLst>
          </p:cNvPr>
          <p:cNvSpPr/>
          <p:nvPr/>
        </p:nvSpPr>
        <p:spPr>
          <a:xfrm>
            <a:off x="6772396" y="44467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488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="" xmlns:a16="http://schemas.microsoft.com/office/drawing/2014/main" id="{53E60C6D-4E85-4E14-BCDF-BF15C241F7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9782420-19AF-4299-BBF5-5DABA5525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>
            <a:normAutofit/>
          </a:bodyPr>
          <a:lstStyle/>
          <a:p>
            <a:r>
              <a:rPr lang="es-ES" dirty="0"/>
              <a:t>TRATAMIENTOS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5BACF280-25C0-4295-B17B-728A3BD1D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53" y="1138685"/>
            <a:ext cx="4555700" cy="1653278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17" name="Freeform: Shape 11">
            <a:extLst>
              <a:ext uri="{FF2B5EF4-FFF2-40B4-BE49-F238E27FC236}">
                <a16:creationId xmlns="" xmlns:a16="http://schemas.microsoft.com/office/drawing/2014/main" id="{7D42D292-4C48-479B-9E59-E29CD9871C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34A80A7-2D54-4484-A04E-0C9ACD60F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53" y="3577217"/>
            <a:ext cx="4555700" cy="2630916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37CBBB1-1886-4523-A7AF-F0BBF9E96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294" y="1946684"/>
            <a:ext cx="5397237" cy="4351338"/>
          </a:xfrm>
        </p:spPr>
        <p:txBody>
          <a:bodyPr>
            <a:normAutofit/>
          </a:bodyPr>
          <a:lstStyle/>
          <a:p>
            <a:r>
              <a:rPr lang="es-ES" dirty="0"/>
              <a:t>¿ COMO SE TRATAN LAS CARIES Y LOS DESGASTES DENTALES ?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dirty="0"/>
              <a:t>Restaurar la estructura dental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s-ES" dirty="0"/>
              <a:t>   perdida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s-ES" dirty="0"/>
              <a:t> - Pulpitis irreversibles : tratamientos endodónticos</a:t>
            </a:r>
          </a:p>
        </p:txBody>
      </p:sp>
      <p:sp>
        <p:nvSpPr>
          <p:cNvPr id="18" name="Arc 13">
            <a:extLst>
              <a:ext uri="{FF2B5EF4-FFF2-40B4-BE49-F238E27FC236}">
                <a16:creationId xmlns="" xmlns:a16="http://schemas.microsoft.com/office/drawing/2014/main" id="{533DF362-939D-4EEE-8DC4-6B54607E56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70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7">
            <a:extLst>
              <a:ext uri="{FF2B5EF4-FFF2-40B4-BE49-F238E27FC236}">
                <a16:creationId xmlns="" xmlns:a16="http://schemas.microsoft.com/office/drawing/2014/main" id="{1135A26D-9D47-467E-91F1-31149BF0D2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6C19E3E-16D1-4FD2-986C-C436E9D0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s-ES" dirty="0"/>
              <a:t> TRATAMIENTOS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CB147A70-DC29-4DDF-A34C-2B82C6E229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19333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6B443F5-F18D-4D6D-9984-695D5A907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s-ES" sz="1500" dirty="0"/>
              <a:t>ENDODONCIAS Y TTOS. RESTAURADORES EN EL PACIENTE</a:t>
            </a:r>
          </a:p>
          <a:p>
            <a:pPr marL="0" indent="0">
              <a:buNone/>
            </a:pPr>
            <a:r>
              <a:rPr lang="es-ES" sz="1500" dirty="0"/>
              <a:t>   HEMOFILICO : </a:t>
            </a:r>
            <a:r>
              <a:rPr lang="es-ES" sz="1500" dirty="0">
                <a:solidFill>
                  <a:srgbClr val="00B050"/>
                </a:solidFill>
              </a:rPr>
              <a:t>RIESGO HEMORRAGICO BAJO – TRATAMIENTO    </a:t>
            </a:r>
          </a:p>
          <a:p>
            <a:pPr marL="0" indent="0">
              <a:buNone/>
            </a:pPr>
            <a:r>
              <a:rPr lang="es-ES" sz="1500" dirty="0">
                <a:solidFill>
                  <a:srgbClr val="00B050"/>
                </a:solidFill>
              </a:rPr>
              <a:t>                                                                                       SEGURO</a:t>
            </a:r>
            <a:endParaRPr lang="es-ES" sz="1500" dirty="0"/>
          </a:p>
          <a:p>
            <a:pPr marL="0" indent="0">
              <a:buNone/>
            </a:pPr>
            <a:endParaRPr lang="es-ES" sz="1500" dirty="0"/>
          </a:p>
          <a:p>
            <a:pPr marL="0" indent="0">
              <a:buNone/>
            </a:pPr>
            <a:r>
              <a:rPr lang="es-ES" sz="1500" dirty="0"/>
              <a:t>                    </a:t>
            </a:r>
            <a:r>
              <a:rPr lang="es-ES" sz="1500" b="1" dirty="0"/>
              <a:t>SIEMPRE </a:t>
            </a:r>
            <a:r>
              <a:rPr lang="es-ES" sz="1500" dirty="0"/>
              <a:t> dique de goma con grapas  atraumáticas  </a:t>
            </a:r>
          </a:p>
          <a:p>
            <a:pPr marL="0" indent="0">
              <a:buNone/>
            </a:pPr>
            <a:r>
              <a:rPr lang="es-ES" sz="1500" dirty="0"/>
              <a:t>                     </a:t>
            </a:r>
          </a:p>
          <a:p>
            <a:pPr marL="0" indent="0">
              <a:buNone/>
            </a:pPr>
            <a:r>
              <a:rPr lang="es-ES" sz="1500" dirty="0"/>
              <a:t>                 -   Evita heridas en mucosas , lengua , suelo de boca</a:t>
            </a:r>
          </a:p>
          <a:p>
            <a:pPr marL="0" indent="0">
              <a:buNone/>
            </a:pPr>
            <a:r>
              <a:rPr lang="es-ES" sz="1500" dirty="0"/>
              <a:t>                            - Evita una bronco aspiración </a:t>
            </a:r>
          </a:p>
          <a:p>
            <a:pPr marL="0" indent="0">
              <a:buNone/>
            </a:pPr>
            <a:r>
              <a:rPr lang="es-ES" sz="1500" dirty="0"/>
              <a:t>                             </a:t>
            </a:r>
          </a:p>
          <a:p>
            <a:pPr marL="0" indent="0">
              <a:buNone/>
            </a:pPr>
            <a:endParaRPr lang="es-ES" sz="1500" dirty="0"/>
          </a:p>
          <a:p>
            <a:pPr marL="0" indent="0">
              <a:buNone/>
            </a:pPr>
            <a:endParaRPr lang="es-ES" sz="1500" dirty="0"/>
          </a:p>
          <a:p>
            <a:pPr marL="0" indent="0">
              <a:buNone/>
            </a:pPr>
            <a:r>
              <a:rPr lang="es-ES" sz="1500" dirty="0"/>
              <a:t>                         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3B438362-1E1E-4C62-A99E-4134CB1636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80791" y="1327365"/>
            <a:ext cx="610857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6C077334-5571-4B83-A83E-4CCCFA7B5E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61953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875306B6-B7F4-497B-9A52-39EDABD32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774" y="2392776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7A9498E7-EECD-48A4-A424-0DA7F6EB7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504" y="859573"/>
            <a:ext cx="2533422" cy="193210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7" name="Picture 16" descr="ANd9GcRE47Pp1hduuqrA3an8uAJIF_fFYz-2jAuDj100AW3R5P1WtVfsYdZspOev">
            <a:extLst>
              <a:ext uri="{FF2B5EF4-FFF2-40B4-BE49-F238E27FC236}">
                <a16:creationId xmlns="" xmlns:a16="http://schemas.microsoft.com/office/drawing/2014/main" id="{F189654B-2834-40B7-80C4-0AA8471DB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08503" y="4085715"/>
            <a:ext cx="2533423" cy="1685877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rc 25">
            <a:extLst>
              <a:ext uri="{FF2B5EF4-FFF2-40B4-BE49-F238E27FC236}">
                <a16:creationId xmlns="" xmlns:a16="http://schemas.microsoft.com/office/drawing/2014/main" id="{4D3DC50D-CA0F-48F9-B17E-20D8669AA4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76147" y="5530635"/>
            <a:ext cx="393903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D1B80E9C-CF8A-440B-B8F5-54BF121BF4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619536" y="6066084"/>
            <a:ext cx="1913062" cy="791916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AutoShape 2" descr="Resultado de imagen de endodoncias">
            <a:extLst>
              <a:ext uri="{FF2B5EF4-FFF2-40B4-BE49-F238E27FC236}">
                <a16:creationId xmlns="" xmlns:a16="http://schemas.microsoft.com/office/drawing/2014/main" id="{5FE248DB-ED45-4FBB-A64E-BFF9D37741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296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1BB867FF-FC45-48F7-8104-F89BE54909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BB56887-D0D5-4F0C-9E19-7247EB83C8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F18FE51F-FF2A-43AF-9097-BBD7169B2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/>
              <a:t>PATOLOGIAS TEJIDOS BLANDOS</a:t>
            </a:r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7362C97-527F-46C5-9A26-FF4ECAF0F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s-ES" sz="2600" dirty="0"/>
              <a:t>ENFERMEDAD PERIODONTAL</a:t>
            </a:r>
          </a:p>
          <a:p>
            <a:pPr marL="0" indent="0">
              <a:buNone/>
            </a:pPr>
            <a:r>
              <a:rPr lang="es-ES" sz="2600" dirty="0"/>
              <a:t>               Afectan a los tejidos de sostén del diente ( periodonto ).Son </a:t>
            </a:r>
          </a:p>
          <a:p>
            <a:pPr marL="0" indent="0">
              <a:buNone/>
            </a:pPr>
            <a:r>
              <a:rPr lang="es-ES" sz="2600" dirty="0"/>
              <a:t>    de naturaleza inflamatoria y origen microbiano.</a:t>
            </a:r>
          </a:p>
          <a:p>
            <a:pPr marL="0" indent="0">
              <a:buNone/>
            </a:pPr>
            <a:r>
              <a:rPr lang="es-ES" sz="2600" dirty="0"/>
              <a:t>                  </a:t>
            </a:r>
            <a:r>
              <a:rPr lang="es-ES" sz="2600" dirty="0">
                <a:solidFill>
                  <a:srgbClr val="0070C0"/>
                </a:solidFill>
              </a:rPr>
              <a:t>CONTROL DE PLACA BACTERIANA INADECUADO</a:t>
            </a:r>
            <a:endParaRPr lang="es-ES" sz="2600" dirty="0"/>
          </a:p>
          <a:p>
            <a:pPr marL="0" indent="0">
              <a:buNone/>
            </a:pPr>
            <a:r>
              <a:rPr lang="es-ES" sz="2600" dirty="0"/>
              <a:t>         . </a:t>
            </a:r>
            <a:r>
              <a:rPr lang="es-ES" sz="2600" b="1" dirty="0"/>
              <a:t>Gingivitis : </a:t>
            </a:r>
            <a:r>
              <a:rPr lang="es-ES" sz="2600" dirty="0"/>
              <a:t>inflamación de encía marginal sin perdida de soporte</a:t>
            </a:r>
          </a:p>
          <a:p>
            <a:pPr marL="0" indent="0">
              <a:buNone/>
            </a:pPr>
            <a:r>
              <a:rPr lang="es-ES" sz="2600" dirty="0"/>
              <a:t>         </a:t>
            </a:r>
            <a:r>
              <a:rPr lang="es-ES" sz="2600" b="1" dirty="0"/>
              <a:t>. Periodontitis : </a:t>
            </a:r>
            <a:r>
              <a:rPr lang="es-ES" sz="2600" dirty="0"/>
              <a:t>el proceso inflamatorio afecta a los tejidos de </a:t>
            </a:r>
          </a:p>
          <a:p>
            <a:pPr marL="0" indent="0">
              <a:buNone/>
            </a:pPr>
            <a:r>
              <a:rPr lang="es-ES" sz="2600" dirty="0"/>
              <a:t>                                      soporte , al ligamento periodontal, al hueso </a:t>
            </a:r>
          </a:p>
          <a:p>
            <a:pPr marL="0" indent="0">
              <a:buNone/>
            </a:pPr>
            <a:r>
              <a:rPr lang="es-ES" sz="2600" dirty="0"/>
              <a:t>                                      alveolar y al cemento radicular</a:t>
            </a:r>
          </a:p>
          <a:p>
            <a:pPr marL="0" indent="0">
              <a:buNone/>
            </a:pPr>
            <a:r>
              <a:rPr lang="es-ES" sz="2600" dirty="0"/>
              <a:t>         </a:t>
            </a:r>
          </a:p>
          <a:p>
            <a:pPr marL="0" indent="0">
              <a:buNone/>
            </a:pP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2835936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">
            <a:extLst>
              <a:ext uri="{FF2B5EF4-FFF2-40B4-BE49-F238E27FC236}">
                <a16:creationId xmlns="" xmlns:a16="http://schemas.microsoft.com/office/drawing/2014/main" id="{1BBA3D8A-B2A5-40AA-82CE-E7A5B595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9547C9-1AD5-473E-AB19-57595D218165}" type="slidenum">
              <a:rPr kumimoji="0" lang="es-ES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96" name="Rectangle 12">
            <a:extLst>
              <a:ext uri="{FF2B5EF4-FFF2-40B4-BE49-F238E27FC236}">
                <a16:creationId xmlns="" xmlns:a16="http://schemas.microsoft.com/office/drawing/2014/main" id="{1C22864D-3680-496A-B83B-C22E34314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012" y="907779"/>
            <a:ext cx="8969375" cy="5262979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s-ES" altLang="es-E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PERIODONTO ENFERMO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2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	- Color rojo – violáceo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- Tono blando, tirante, edematoso, inflamado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- Sangra al cepillado, espontáneamente y al sondaje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periodontal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98" name="Picture 14" descr="ANd9GcREui-O1FvoXoBrAD2kKkbRw03xs3dZ8-FGdkTT-nO37GUZ2iOcrcfTrtmf">
            <a:extLst>
              <a:ext uri="{FF2B5EF4-FFF2-40B4-BE49-F238E27FC236}">
                <a16:creationId xmlns="" xmlns:a16="http://schemas.microsoft.com/office/drawing/2014/main" id="{71F6CBA1-2E60-4D29-B9D3-DBCA075EF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4365626"/>
            <a:ext cx="28067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9" name="Picture 15" descr="ANd9GcSW8UZuBxIgeKThpHswb1xLMojWGSPODZmoQFCKPvRjeWEsR4l0Aw">
            <a:extLst>
              <a:ext uri="{FF2B5EF4-FFF2-40B4-BE49-F238E27FC236}">
                <a16:creationId xmlns="" xmlns:a16="http://schemas.microsoft.com/office/drawing/2014/main" id="{DF4D8A92-9D54-4A50-A2F4-B3BF2C6EC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9" y="4365626"/>
            <a:ext cx="27654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 descr="ANd9GcQlIArl1lC4oEg8XSZfrE0xShgUFVn30iTQIbtVFaee4bc-ku6Q">
            <a:extLst>
              <a:ext uri="{FF2B5EF4-FFF2-40B4-BE49-F238E27FC236}">
                <a16:creationId xmlns="" xmlns:a16="http://schemas.microsoft.com/office/drawing/2014/main" id="{A45AB389-DE5A-42D2-A376-2600161B3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4365626"/>
            <a:ext cx="2836862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722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2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E4D92D2A-CFFD-41A3-B58E-6541E6C11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s-ES" sz="3100">
                <a:solidFill>
                  <a:srgbClr val="FFFFFF"/>
                </a:solidFill>
              </a:rPr>
              <a:t>TRATAMIENTO</a:t>
            </a:r>
          </a:p>
        </p:txBody>
      </p:sp>
      <p:sp>
        <p:nvSpPr>
          <p:cNvPr id="19" name="Arc 14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EDEEB637-CD9A-4FF0-92AD-45DA3F9BB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" sz="3000" dirty="0"/>
              <a:t> TRATAMIENTO PERIODONTAL EN EL PACIENTE HEMOFILICO : </a:t>
            </a:r>
            <a:r>
              <a:rPr lang="es-ES" sz="3000" dirty="0">
                <a:solidFill>
                  <a:srgbClr val="FF0000"/>
                </a:solidFill>
              </a:rPr>
              <a:t>RIESGO HEMORRAGICO ALTO</a:t>
            </a:r>
            <a:endParaRPr lang="es-ES" sz="3000" dirty="0"/>
          </a:p>
          <a:p>
            <a:pPr marL="0" indent="0">
              <a:lnSpc>
                <a:spcPct val="90000"/>
              </a:lnSpc>
              <a:buNone/>
            </a:pPr>
            <a:endParaRPr lang="es-ES" sz="3000" dirty="0"/>
          </a:p>
          <a:p>
            <a:pPr marL="0" indent="0">
              <a:lnSpc>
                <a:spcPct val="90000"/>
              </a:lnSpc>
              <a:buNone/>
            </a:pPr>
            <a:r>
              <a:rPr lang="es-ES" sz="3000" dirty="0"/>
              <a:t>  . La encía inflamada sangra con facilidad y dependiendo de la afectación , puede darse un área amplio de sangrado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3000" dirty="0"/>
              <a:t> .  La bolsa periodontal contiene tejido de granulación muy vascularizado y sangrante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BEB7AE19-6662-4C5E-8387-17D21EC2E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E5DACD8-AF85-4F02-8443-2EF1036F66B3}" type="slidenum">
              <a:rPr kumimoji="0" lang="es-ES" altLang="es-E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altLang="es-E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1713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4">
            <a:extLst>
              <a:ext uri="{FF2B5EF4-FFF2-40B4-BE49-F238E27FC236}">
                <a16:creationId xmlns="" xmlns:a16="http://schemas.microsoft.com/office/drawing/2014/main" id="{6D5872A3-CFF8-4F36-8446-6F1B04585A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26">
            <a:extLst>
              <a:ext uri="{FF2B5EF4-FFF2-40B4-BE49-F238E27FC236}">
                <a16:creationId xmlns="" xmlns:a16="http://schemas.microsoft.com/office/drawing/2014/main" id="{47EC0934-1503-4296-A688-FC4E83E3F6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522324" y="4813"/>
            <a:ext cx="7147352" cy="6333471"/>
            <a:chOff x="329184" y="-555662"/>
            <a:chExt cx="524256" cy="6333471"/>
          </a:xfrm>
        </p:grpSpPr>
        <p:cxnSp>
          <p:nvCxnSpPr>
            <p:cNvPr id="38" name="Straight Connector 27">
              <a:extLst>
                <a:ext uri="{FF2B5EF4-FFF2-40B4-BE49-F238E27FC236}">
                  <a16:creationId xmlns="" xmlns:a16="http://schemas.microsoft.com/office/drawing/2014/main" id="{0C528A17-D3E6-4463-8942-C4991C05B0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28">
              <a:extLst>
                <a:ext uri="{FF2B5EF4-FFF2-40B4-BE49-F238E27FC236}">
                  <a16:creationId xmlns="" xmlns:a16="http://schemas.microsoft.com/office/drawing/2014/main" id="{299B74AA-0D92-4B16-A6FE-030C4476EF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29184" y="-555662"/>
              <a:ext cx="524256" cy="60877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5E2C537D-FECA-4C7F-A65B-F82518B3A1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96464" y="265180"/>
            <a:ext cx="10999072" cy="57515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 descr="Imagen que contiene captura de pantalla&#10;&#10;Descripción generada con confianza muy alta">
            <a:extLst>
              <a:ext uri="{FF2B5EF4-FFF2-40B4-BE49-F238E27FC236}">
                <a16:creationId xmlns="" xmlns:a16="http://schemas.microsoft.com/office/drawing/2014/main" id="{2C0993F0-BC4F-462B-B387-40051AD6B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00" b="24498"/>
          <a:stretch/>
        </p:blipFill>
        <p:spPr>
          <a:xfrm>
            <a:off x="838200" y="469664"/>
            <a:ext cx="10515600" cy="48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32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2ABE1108-6423-4E53-85A1-817683043C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7C67D9-2255-4160-B997-5EA06AAFB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366" y="543070"/>
            <a:ext cx="6870954" cy="1675626"/>
          </a:xfrm>
        </p:spPr>
        <p:txBody>
          <a:bodyPr>
            <a:normAutofit/>
          </a:bodyPr>
          <a:lstStyle/>
          <a:p>
            <a:r>
              <a:rPr lang="es-ES" sz="4000"/>
              <a:t>TRATAMIENTO PERIODONTAL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FB77A23-F948-446F-B82A-D506FC3C21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" r="1" b="22191"/>
          <a:stretch/>
        </p:blipFill>
        <p:spPr>
          <a:xfrm>
            <a:off x="20" y="1"/>
            <a:ext cx="4187091" cy="216432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8C560289-DB9D-4FC1-BFBE-70E997B0F3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70" b="-1"/>
          <a:stretch/>
        </p:blipFill>
        <p:spPr>
          <a:xfrm>
            <a:off x="20" y="2342320"/>
            <a:ext cx="4187091" cy="2164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44407890-3B59-40C0-B628-4A287FD691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86" r="5200" b="-4"/>
          <a:stretch/>
        </p:blipFill>
        <p:spPr>
          <a:xfrm>
            <a:off x="20" y="4693680"/>
            <a:ext cx="4187091" cy="2164321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C78C212-00E5-4418-9D70-59EACBECA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366" y="2399720"/>
            <a:ext cx="6870954" cy="3736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/>
              <a:t> Instrucciones de higiene 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/>
              <a:t> Remoción de la placa y de el sarro supragingival con el uso de aparatos ultrasónicos y curetas manuales. Si se prevé sangrado, además de la cobertura con el factor pautado  por el hematólogo , podemos indicar enjuagues  con :  </a:t>
            </a:r>
          </a:p>
          <a:p>
            <a:pPr marL="0" indent="0">
              <a:buNone/>
            </a:pPr>
            <a:r>
              <a:rPr lang="es-ES" sz="2000" dirty="0"/>
              <a:t>    </a:t>
            </a:r>
            <a:r>
              <a:rPr lang="es-ES" sz="2000" dirty="0">
                <a:solidFill>
                  <a:srgbClr val="0070C0"/>
                </a:solidFill>
              </a:rPr>
              <a:t>Clorhexidina </a:t>
            </a:r>
            <a:r>
              <a:rPr lang="es-ES" sz="2000" dirty="0"/>
              <a:t> 0.12 – 0.20 % : 2 veces/día/ 7-10 días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E2BFA1E2-4BD6-4C35-ACFF-33E90DB8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E8601B3-F8A8-411C-BB11-D114D4306051}" type="slidenum">
              <a:rPr kumimoji="0" lang="es-ES" altLang="es-E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" altLang="es-E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5569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775CD93-9DF2-48CB-9F57-1BCA9A46C7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84544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D53D537-A277-4B71-B4CB-2B2598EEC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694944"/>
            <a:ext cx="6610388" cy="1042416"/>
          </a:xfrm>
        </p:spPr>
        <p:txBody>
          <a:bodyPr>
            <a:normAutofit/>
          </a:bodyPr>
          <a:lstStyle/>
          <a:p>
            <a:r>
              <a:rPr lang="es-ES" sz="4200">
                <a:solidFill>
                  <a:srgbClr val="FFFFFF"/>
                </a:solidFill>
              </a:rPr>
              <a:t>TRAUMATISMOS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186B68C-84BC-4A6E-99D1-EE87483C13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AD8D5A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6166C6D1-23AC-49C4-BA07-238E4E9F8C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B8DA98EB-8EDC-42CB-BB4C-52AABB522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48145" y="649984"/>
            <a:ext cx="1307102" cy="1132336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E8601B3-F8A8-411C-BB11-D114D4306051}" type="slidenum">
              <a:rPr kumimoji="0" lang="es-ES" altLang="es-ES" sz="4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" altLang="es-ES" sz="4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6BFFB51-CE10-4747-8D87-ABC9CCB693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6344" y="2130551"/>
            <a:ext cx="3502152" cy="2048256"/>
          </a:xfrm>
          <a:prstGeom prst="rect">
            <a:avLst/>
          </a:prstGeom>
          <a:solidFill>
            <a:srgbClr val="AD8D5A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7FEE9137-80E6-4DFE-B219-775EB929A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68" y="2378416"/>
            <a:ext cx="3124703" cy="155252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B567872-8251-475D-962D-520EE04BE6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169664" y="2130552"/>
            <a:ext cx="3502152" cy="2048256"/>
          </a:xfrm>
          <a:prstGeom prst="rect">
            <a:avLst/>
          </a:prstGeom>
          <a:solidFill>
            <a:srgbClr val="AD8D5A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735B9820-67BC-4953-AA01-0B7CF215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022" y="2285095"/>
            <a:ext cx="2191351" cy="173916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1A6DEEC8-CE11-49F4-A18C-EC6EF9B718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6344" y="4343400"/>
            <a:ext cx="3502152" cy="2048256"/>
          </a:xfrm>
          <a:prstGeom prst="rect">
            <a:avLst/>
          </a:prstGeom>
          <a:solidFill>
            <a:srgbClr val="AD8D5A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B06DD9E-ED79-41B8-A451-76343E3EA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93" y="4497943"/>
            <a:ext cx="2717451" cy="173916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9A731F8-6298-4F9F-B7B3-D5A4F4D38D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169664" y="4343400"/>
            <a:ext cx="3502152" cy="2048256"/>
          </a:xfrm>
          <a:prstGeom prst="rect">
            <a:avLst/>
          </a:prstGeom>
          <a:solidFill>
            <a:srgbClr val="AD8D5A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E0392208-5FCE-49CA-9F89-8CABC5A67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584" y="4497942"/>
            <a:ext cx="3095306" cy="173916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1C091803-41C2-48E0-9228-5148460C74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C98F4E5-55DB-475A-8ADB-701F5A62F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9311" y="2393792"/>
            <a:ext cx="3360212" cy="3740893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" sz="1500" dirty="0"/>
              <a:t>SE VAN A PRESENTAR CON CARÁCTER DE URGENCIA</a:t>
            </a:r>
          </a:p>
          <a:p>
            <a:pPr marL="0" indent="0">
              <a:lnSpc>
                <a:spcPct val="90000"/>
              </a:lnSpc>
              <a:buNone/>
            </a:pPr>
            <a:endParaRPr lang="es-ES" sz="1500" dirty="0"/>
          </a:p>
          <a:p>
            <a:pPr marL="0" indent="0">
              <a:lnSpc>
                <a:spcPct val="90000"/>
              </a:lnSpc>
              <a:buNone/>
            </a:pPr>
            <a:r>
              <a:rPr lang="es-ES" sz="1500" dirty="0"/>
              <a:t>DEL TIEMPO QUE TARDEMOS EN ATENDER LOS TRAUMATISMOS , DEPENDERA SU PRONOSTICO</a:t>
            </a:r>
          </a:p>
        </p:txBody>
      </p:sp>
    </p:spTree>
    <p:extLst>
      <p:ext uri="{BB962C8B-B14F-4D97-AF65-F5344CB8AC3E}">
        <p14:creationId xmlns:p14="http://schemas.microsoft.com/office/powerpoint/2010/main" val="976400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=""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78AE6DA-9E06-48A7-81CA-15D37959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s-ES" sz="3600"/>
              <a:t>TRAUMATISMOS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7CCD792-134B-4D26-BC22-0AC855E80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/>
              <a:t>  </a:t>
            </a:r>
          </a:p>
          <a:p>
            <a:pPr marL="0" indent="0">
              <a:buNone/>
            </a:pPr>
            <a:r>
              <a:rPr lang="es-ES" sz="2000"/>
              <a:t>  -   Ante una fractura , tratar de recuperar el fragmento roto para </a:t>
            </a:r>
          </a:p>
          <a:p>
            <a:pPr marL="0" indent="0">
              <a:buNone/>
            </a:pPr>
            <a:r>
              <a:rPr lang="es-ES" sz="2000"/>
              <a:t>       pegarlo</a:t>
            </a:r>
          </a:p>
          <a:p>
            <a:pPr marL="0" indent="0">
              <a:buNone/>
            </a:pPr>
            <a:r>
              <a:rPr lang="es-ES" sz="2000"/>
              <a:t>  -    Ante una avulsión :</a:t>
            </a:r>
          </a:p>
          <a:p>
            <a:pPr marL="0" indent="0">
              <a:buNone/>
            </a:pPr>
            <a:r>
              <a:rPr lang="es-ES" sz="2000"/>
              <a:t>              . Recuperar el diente y limpiar la raíz sin frotar</a:t>
            </a:r>
          </a:p>
          <a:p>
            <a:pPr marL="0" indent="0">
              <a:buNone/>
            </a:pPr>
            <a:r>
              <a:rPr lang="es-ES" sz="2000"/>
              <a:t>                    . Conservar el diente para poder reimplantarlo en un medio adecuado</a:t>
            </a:r>
          </a:p>
          <a:p>
            <a:pPr marL="0" indent="0">
              <a:buNone/>
            </a:pPr>
            <a:r>
              <a:rPr lang="es-ES" sz="2000"/>
              <a:t>                    . Acudir al dentista lo antes posible ( antes de 1 hora )</a:t>
            </a:r>
          </a:p>
          <a:p>
            <a:pPr marL="0" indent="0">
              <a:buNone/>
            </a:pPr>
            <a:endParaRPr lang="es-ES" sz="2000"/>
          </a:p>
        </p:txBody>
      </p:sp>
      <p:sp>
        <p:nvSpPr>
          <p:cNvPr id="18" name="Rectangle 10">
            <a:extLst>
              <a:ext uri="{FF2B5EF4-FFF2-40B4-BE49-F238E27FC236}">
                <a16:creationId xmlns=""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2">
            <a:extLst>
              <a:ext uri="{FF2B5EF4-FFF2-40B4-BE49-F238E27FC236}">
                <a16:creationId xmlns=""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=""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F57C1BFB-857E-45E2-9229-8E64E439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5E8601B3-F8A8-411C-BB11-D114D4306051}" type="slidenum">
              <a:rPr lang="es-ES" altLang="es-ES" smtClean="0"/>
              <a:pPr>
                <a:spcAft>
                  <a:spcPts val="600"/>
                </a:spcAft>
                <a:defRPr/>
              </a:pPr>
              <a:t>22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61646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1BB867FF-FC45-48F7-8104-F89BE54909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BB56887-D0D5-4F0C-9E19-7247EB83C8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8A0FBC1-2F15-4F17-90D1-7AB9C6442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/>
              <a:t>PAUTAS GENERALES PARA EL ODONTOLOGO</a:t>
            </a: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A5F0F8C-E89F-4A1D-AED1-2F826D162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600" dirty="0"/>
              <a:t>MEDIDAS HEMOSTASICAS LOCALES :</a:t>
            </a:r>
          </a:p>
          <a:p>
            <a:pPr marL="0" indent="0">
              <a:buNone/>
            </a:pPr>
            <a:endParaRPr lang="es-ES" sz="2600" dirty="0"/>
          </a:p>
          <a:p>
            <a:pPr marL="0" indent="0">
              <a:buNone/>
            </a:pPr>
            <a:r>
              <a:rPr lang="es-ES" sz="2600" dirty="0"/>
              <a:t>       - Agentes </a:t>
            </a:r>
            <a:r>
              <a:rPr lang="es-ES" sz="2600" dirty="0" err="1"/>
              <a:t>antibrinolíticos</a:t>
            </a:r>
            <a:r>
              <a:rPr lang="es-ES" sz="2600" dirty="0"/>
              <a:t> : ácido tranexámico </a:t>
            </a:r>
          </a:p>
          <a:p>
            <a:pPr marL="0" indent="0">
              <a:buNone/>
            </a:pPr>
            <a:r>
              <a:rPr lang="es-ES" sz="2600" dirty="0"/>
              <a:t>                                                       ácido épsilon-amino-caproico </a:t>
            </a:r>
          </a:p>
          <a:p>
            <a:pPr marL="0" indent="0">
              <a:buNone/>
            </a:pPr>
            <a:r>
              <a:rPr lang="es-ES" sz="2600" dirty="0"/>
              <a:t>       - Esponjas de celulosa </a:t>
            </a:r>
            <a:r>
              <a:rPr lang="es-ES" sz="2600" dirty="0" err="1"/>
              <a:t>oxidizada</a:t>
            </a:r>
            <a:endParaRPr lang="es-ES" sz="2600" dirty="0"/>
          </a:p>
          <a:p>
            <a:pPr marL="0" indent="0">
              <a:buNone/>
            </a:pPr>
            <a:r>
              <a:rPr lang="es-ES" sz="2600" dirty="0"/>
              <a:t>       - Esponjas hemostáticas de colágeno</a:t>
            </a:r>
          </a:p>
          <a:p>
            <a:pPr marL="0" indent="0">
              <a:buNone/>
            </a:pPr>
            <a:r>
              <a:rPr lang="es-ES" sz="2600" dirty="0"/>
              <a:t>       - Sutura reabsorbible</a:t>
            </a:r>
          </a:p>
          <a:p>
            <a:pPr marL="0" indent="0">
              <a:buNone/>
            </a:pPr>
            <a:r>
              <a:rPr lang="es-ES" sz="2600" dirty="0"/>
              <a:t>       - Adhesivos de </a:t>
            </a:r>
            <a:r>
              <a:rPr lang="es-ES" sz="2600" dirty="0" err="1"/>
              <a:t>cianocrilato</a:t>
            </a:r>
            <a:endParaRPr lang="es-ES" sz="2600" dirty="0"/>
          </a:p>
          <a:p>
            <a:pPr marL="0" indent="0">
              <a:buNone/>
            </a:pPr>
            <a:r>
              <a:rPr lang="es-ES" sz="2600" dirty="0"/>
              <a:t>       - Apósitos periodontales</a:t>
            </a:r>
          </a:p>
        </p:txBody>
      </p:sp>
    </p:spTree>
    <p:extLst>
      <p:ext uri="{BB962C8B-B14F-4D97-AF65-F5344CB8AC3E}">
        <p14:creationId xmlns:p14="http://schemas.microsoft.com/office/powerpoint/2010/main" val="234590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1BB867FF-FC45-48F7-8104-F89BE54909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BB56887-D0D5-4F0C-9E19-7247EB83C8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E3727B54-457B-4064-A2F3-83B8B15C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/>
              <a:t>PAUTAS GENERALES PARA EL ODONTOLOGO</a:t>
            </a:r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0F929B0-A3BB-453A-9054-3DD42579E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69068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1800" dirty="0"/>
              <a:t> - Programar las citas a la mañana y facilitar así el seguimiento postoperatorio</a:t>
            </a:r>
          </a:p>
          <a:p>
            <a:pPr marL="0" indent="0">
              <a:buNone/>
            </a:pPr>
            <a:r>
              <a:rPr lang="es-ES" sz="1800" dirty="0"/>
              <a:t> - Con cobertura del factor deficitario optimizar al máximo las citas con el mayor número de tratamientos </a:t>
            </a:r>
          </a:p>
          <a:p>
            <a:pPr marL="0" indent="0">
              <a:buNone/>
            </a:pPr>
            <a:r>
              <a:rPr lang="es-ES" sz="1800" dirty="0"/>
              <a:t> - Todos aquellos tratamientos que puedan realizarse sin factor realizarlos en segmentos cortos para conocer </a:t>
            </a:r>
          </a:p>
          <a:p>
            <a:pPr marL="0" indent="0">
              <a:buNone/>
            </a:pPr>
            <a:r>
              <a:rPr lang="es-ES" sz="1800" dirty="0"/>
              <a:t>    la evolución de la hemostasia</a:t>
            </a:r>
          </a:p>
          <a:p>
            <a:pPr marL="0" indent="0">
              <a:buNone/>
            </a:pPr>
            <a:r>
              <a:rPr lang="es-ES" sz="1800" dirty="0"/>
              <a:t> - Minimizar el trauma accidental de la mucosa oral : medidas de barrera, instrumental atraumático </a:t>
            </a:r>
          </a:p>
          <a:p>
            <a:pPr marL="0" indent="0">
              <a:buNone/>
            </a:pPr>
            <a:r>
              <a:rPr lang="es-ES" sz="1800" dirty="0"/>
              <a:t> - Conocer cuales son los procedimientos de alto riesgo hemorrágico</a:t>
            </a:r>
          </a:p>
          <a:p>
            <a:pPr marL="0" indent="0">
              <a:buNone/>
            </a:pPr>
            <a:r>
              <a:rPr lang="es-ES" sz="1800" dirty="0"/>
              <a:t>         . Procedimientos quirúrgicos , exodoncias , cirugía periodontal</a:t>
            </a:r>
          </a:p>
          <a:p>
            <a:pPr marL="0" indent="0">
              <a:buNone/>
            </a:pPr>
            <a:r>
              <a:rPr lang="es-ES" sz="1800" dirty="0"/>
              <a:t>         . Bloqueo anestésico del dentario inferior y la infiltración lingual</a:t>
            </a:r>
          </a:p>
          <a:p>
            <a:pPr marL="0" indent="0">
              <a:buNone/>
            </a:pPr>
            <a:r>
              <a:rPr lang="es-ES" sz="1800" dirty="0"/>
              <a:t>                ( Hematoma que comprometa la permeabilidad de las vías aéreas )</a:t>
            </a:r>
          </a:p>
          <a:p>
            <a:pPr marL="0" indent="0">
              <a:buNone/>
            </a:pPr>
            <a:r>
              <a:rPr lang="es-ES" sz="1800" dirty="0"/>
              <a:t>          </a:t>
            </a:r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r>
              <a:rPr lang="es-ES" sz="1800" dirty="0"/>
              <a:t>       </a:t>
            </a:r>
          </a:p>
        </p:txBody>
      </p:sp>
      <p:pic>
        <p:nvPicPr>
          <p:cNvPr id="2054" name="Picture 6" descr="TECNICA DE ANESTESIA: TRONCULAR ALVEOLAR... - Dr. Wilson Martínez DDS; Oral  and Maxillofacial Surgery | Facebook">
            <a:extLst>
              <a:ext uri="{FF2B5EF4-FFF2-40B4-BE49-F238E27FC236}">
                <a16:creationId xmlns="" xmlns:a16="http://schemas.microsoft.com/office/drawing/2014/main" id="{399C693D-CB33-4435-9438-A6095B615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88" y="4466431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355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1BB867FF-FC45-48F7-8104-F89BE54909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BB56887-D0D5-4F0C-9E19-7247EB83C8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F437C72-7257-4035-82DC-D0912DEE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/>
              <a:t>CONSEJOS PARA EL PACIENTE HEMOFILICO </a:t>
            </a: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29A8EF8-0FAD-405E-844B-3D4FFFEBD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000" dirty="0"/>
              <a:t> Buen control de placa bacteriana : cepillado 3 veces / días + cepillo de dureza suave</a:t>
            </a:r>
          </a:p>
          <a:p>
            <a:pPr marL="0" indent="0">
              <a:buNone/>
            </a:pPr>
            <a:r>
              <a:rPr lang="es-ES" sz="2000" dirty="0"/>
              <a:t>                                                                preferiblemente cepillado manual</a:t>
            </a:r>
          </a:p>
          <a:p>
            <a:pPr marL="0" indent="0">
              <a:buNone/>
            </a:pPr>
            <a:r>
              <a:rPr lang="es-ES" sz="2000" dirty="0"/>
              <a:t>                                                                Uso de hilo dental y cepillos interproximales</a:t>
            </a:r>
          </a:p>
          <a:p>
            <a:pPr marL="0" indent="0">
              <a:buNone/>
            </a:pPr>
            <a:r>
              <a:rPr lang="es-ES" sz="2000" dirty="0"/>
              <a:t> </a:t>
            </a:r>
          </a:p>
          <a:p>
            <a:pPr marL="0" indent="0">
              <a:buNone/>
            </a:pPr>
            <a:r>
              <a:rPr lang="es-ES" sz="2000" dirty="0"/>
              <a:t>Favorecer dietas </a:t>
            </a:r>
            <a:r>
              <a:rPr lang="es-ES" sz="2000" dirty="0" err="1"/>
              <a:t>carioprotectoras</a:t>
            </a:r>
            <a:r>
              <a:rPr lang="es-ES" sz="2000" dirty="0"/>
              <a:t> : rica en verduras y frutas y pobre en azúcares y harinas refinadas</a:t>
            </a:r>
          </a:p>
          <a:p>
            <a:pPr marL="0" indent="0">
              <a:buNone/>
            </a:pPr>
            <a:r>
              <a:rPr lang="es-ES" sz="2000" dirty="0"/>
              <a:t>Mantener una buena hidratación : beber suficiente agua </a:t>
            </a:r>
          </a:p>
          <a:p>
            <a:pPr marL="0" indent="0">
              <a:buNone/>
            </a:pPr>
            <a:r>
              <a:rPr lang="es-ES" sz="2000" dirty="0"/>
              <a:t>Evitar hábitos perniciosos : tabaco y alcohol</a:t>
            </a:r>
          </a:p>
          <a:p>
            <a:pPr marL="0" indent="0">
              <a:buNone/>
            </a:pPr>
            <a:r>
              <a:rPr lang="es-ES" sz="2000" dirty="0"/>
              <a:t>Visitas periódicas al dentista : 2 veces al </a:t>
            </a:r>
            <a:r>
              <a:rPr lang="es-ES" sz="2000" dirty="0" smtClean="0"/>
              <a:t>año : preferiblemente con </a:t>
            </a:r>
            <a:r>
              <a:rPr lang="es-ES" sz="2000" dirty="0" err="1" smtClean="0"/>
              <a:t>rx</a:t>
            </a:r>
            <a:r>
              <a:rPr lang="es-ES" sz="2000" dirty="0" smtClean="0"/>
              <a:t>  ( sellado de fosas y fisuras )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Uso de protectores dentales para practicar deporte</a:t>
            </a:r>
          </a:p>
          <a:p>
            <a:pPr marL="0" indent="0">
              <a:buNone/>
            </a:pPr>
            <a:r>
              <a:rPr lang="es-ES" sz="2000" dirty="0"/>
              <a:t>Férulas de descarga en pacientes </a:t>
            </a:r>
            <a:r>
              <a:rPr lang="es-ES" sz="2000" dirty="0" err="1"/>
              <a:t>bruxistas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5108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9ACF246-4488-4A59-8910-1C997C349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 ¿Por qué?</a:t>
            </a: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31F97B2-1AF6-4B74-B233-839111659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s-ES" dirty="0"/>
              <a:t>La hemofilia constituye un factor de riesgo de hemorragia en los tratamientos odontológicos , especialmente en los quirúrgicos , que es necesario prevenir y manejar por el odontólogo.</a:t>
            </a:r>
          </a:p>
          <a:p>
            <a:endParaRPr lang="es-ES" dirty="0"/>
          </a:p>
          <a:p>
            <a:r>
              <a:rPr lang="es-ES" dirty="0"/>
              <a:t> El paciente hemofílico , como el resto de la población , va a necesitar cuidados y tratamientos odontológicos y deben realizarse de un modo seguro para evitar las hemorragias intra y postoperatorias.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9196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136">
            <a:extLst>
              <a:ext uri="{FF2B5EF4-FFF2-40B4-BE49-F238E27FC236}">
                <a16:creationId xmlns="" xmlns:a16="http://schemas.microsoft.com/office/drawing/2014/main" id="{6EFC920F-B85A-4068-BD93-41064EDE93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1" name="Group 138">
            <a:extLst>
              <a:ext uri="{FF2B5EF4-FFF2-40B4-BE49-F238E27FC236}">
                <a16:creationId xmlns="" xmlns:a16="http://schemas.microsoft.com/office/drawing/2014/main" id="{1C559108-BBAE-426C-8564-051D2BA6DD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032" name="Rectangle 139">
              <a:extLst>
                <a:ext uri="{FF2B5EF4-FFF2-40B4-BE49-F238E27FC236}">
                  <a16:creationId xmlns="" xmlns:a16="http://schemas.microsoft.com/office/drawing/2014/main" id="{42BC35EE-6650-42D2-AEFB-4B7CD1AFC9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Rectangle 140">
              <a:extLst>
                <a:ext uri="{FF2B5EF4-FFF2-40B4-BE49-F238E27FC236}">
                  <a16:creationId xmlns="" xmlns:a16="http://schemas.microsoft.com/office/drawing/2014/main" id="{0952C743-9049-4DFB-878B-2AB07B6E4F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4" name="Rectangle 142">
            <a:extLst>
              <a:ext uri="{FF2B5EF4-FFF2-40B4-BE49-F238E27FC236}">
                <a16:creationId xmlns="" xmlns:a16="http://schemas.microsoft.com/office/drawing/2014/main" id="{CBC4F608-B4B8-48C3-9572-C0F061B1CD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AA1A5F9-BEF7-4414-B93B-9F8892A26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1238081"/>
            <a:ext cx="4709345" cy="962953"/>
          </a:xfrm>
        </p:spPr>
        <p:txBody>
          <a:bodyPr anchor="b">
            <a:normAutofit/>
          </a:bodyPr>
          <a:lstStyle/>
          <a:p>
            <a:r>
              <a:rPr lang="es-ES" sz="2900" dirty="0"/>
              <a:t>             CARIES</a:t>
            </a:r>
          </a:p>
        </p:txBody>
      </p:sp>
      <p:sp>
        <p:nvSpPr>
          <p:cNvPr id="1035" name="Rectangle 144">
            <a:extLst>
              <a:ext uri="{FF2B5EF4-FFF2-40B4-BE49-F238E27FC236}">
                <a16:creationId xmlns="" xmlns:a16="http://schemas.microsoft.com/office/drawing/2014/main" id="{1382A32C-5B0C-4B1C-A074-76C6DBCC9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71696DC-FF9A-4328-9CCE-543EF845F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736" y="2508105"/>
            <a:ext cx="4709345" cy="363249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2000" dirty="0"/>
              <a:t>33% de los &lt; de 5 años presentan caries 40% &lt; 15 años  </a:t>
            </a:r>
          </a:p>
          <a:p>
            <a:pPr marL="0" indent="0">
              <a:buNone/>
            </a:pPr>
            <a:r>
              <a:rPr lang="es-ES" sz="2000" dirty="0"/>
              <a:t>95% &lt; 30 años </a:t>
            </a:r>
          </a:p>
          <a:p>
            <a:pPr marL="0" indent="0">
              <a:buNone/>
            </a:pPr>
            <a:r>
              <a:rPr lang="es-ES" sz="2000" dirty="0"/>
              <a:t>100% de los ancianos                                                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B8FE76F8-F508-4069-B4F4-C987F8BF1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" r="2" b="2"/>
          <a:stretch/>
        </p:blipFill>
        <p:spPr bwMode="auto">
          <a:xfrm>
            <a:off x="5324475" y="1"/>
            <a:ext cx="6142990" cy="614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215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A5B4632-C963-4296-86F0-79AA9EA5AE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9369007-125C-4BAA-9413-FB0C0EC2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448" cy="5256371"/>
          </a:xfrm>
        </p:spPr>
        <p:txBody>
          <a:bodyPr>
            <a:normAutofit/>
          </a:bodyPr>
          <a:lstStyle/>
          <a:p>
            <a:r>
              <a:rPr lang="es-ES" sz="3400"/>
              <a:t>PATOLOGIAS BUCODENTALES </a:t>
            </a:r>
            <a:br>
              <a:rPr lang="es-ES" sz="3400"/>
            </a:br>
            <a:r>
              <a:rPr lang="es-ES" sz="3400"/>
              <a:t>                       HEMOFILIA 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="" xmlns:a16="http://schemas.microsoft.com/office/drawing/2014/main" id="{3A1C72FC-DC8A-42BC-851E-8969FE7036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5559322"/>
              </p:ext>
            </p:extLst>
          </p:nvPr>
        </p:nvGraphicFramePr>
        <p:xfrm>
          <a:off x="4515633" y="303591"/>
          <a:ext cx="7240043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4502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0B973B05-8576-45B4-8ACA-5AB4461C1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                           OBJETIVOS</a:t>
            </a:r>
            <a:br>
              <a:rPr lang="es-ES" dirty="0"/>
            </a:br>
            <a:r>
              <a:rPr lang="es-ES" dirty="0"/>
              <a:t>                                    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="" xmlns:a16="http://schemas.microsoft.com/office/drawing/2014/main" id="{EE57B7EF-0B46-4E08-A050-0DBE752AB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789" y="1909988"/>
            <a:ext cx="10515600" cy="4351338"/>
          </a:xfr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endParaRPr lang="es-ES" dirty="0"/>
          </a:p>
          <a:p>
            <a:pPr marL="0" indent="0">
              <a:buNone/>
            </a:pPr>
            <a:r>
              <a:rPr lang="es-ES" dirty="0"/>
              <a:t>            EVITAR UNA ATENCION ODONTOLOGICA DEFICITARIA</a:t>
            </a:r>
          </a:p>
          <a:p>
            <a:pPr marL="0" indent="0">
              <a:buNone/>
            </a:pPr>
            <a:r>
              <a:rPr lang="es-ES" dirty="0"/>
              <a:t>               PRESERVAR LA SALUD ORAL EN LOS PACIENTES HEMOFILICOS</a:t>
            </a:r>
          </a:p>
          <a:p>
            <a:pPr marL="0" indent="0">
              <a:buNone/>
            </a:pPr>
            <a:r>
              <a:rPr lang="es-ES" dirty="0"/>
              <a:t>        </a:t>
            </a:r>
          </a:p>
          <a:p>
            <a:pPr marL="0" indent="0">
              <a:buNone/>
            </a:pPr>
            <a:r>
              <a:rPr lang="es-ES" dirty="0"/>
              <a:t>              </a:t>
            </a:r>
          </a:p>
          <a:p>
            <a:pPr marL="0" indent="0">
              <a:buNone/>
            </a:pPr>
            <a:r>
              <a:rPr lang="es-ES" dirty="0"/>
              <a:t>               </a:t>
            </a:r>
          </a:p>
          <a:p>
            <a:pPr marL="0" indent="0">
              <a:buNone/>
            </a:pPr>
            <a:r>
              <a:rPr lang="es-ES" dirty="0"/>
              <a:t>   prevención                 personal                            colaboración</a:t>
            </a:r>
          </a:p>
          <a:p>
            <a:pPr marL="0" indent="0">
              <a:buNone/>
            </a:pPr>
            <a:r>
              <a:rPr lang="es-ES" dirty="0"/>
              <a:t>   temprana                    sanitario                         servicio hematológico                  primeros en</a:t>
            </a:r>
          </a:p>
          <a:p>
            <a:pPr marL="0" indent="0">
              <a:buNone/>
            </a:pPr>
            <a:r>
              <a:rPr lang="es-ES" dirty="0"/>
              <a:t>                                        cualificado                                                                             diagnosticar una</a:t>
            </a:r>
          </a:p>
          <a:p>
            <a:pPr marL="0" indent="0">
              <a:buNone/>
            </a:pPr>
            <a:r>
              <a:rPr lang="es-ES" dirty="0"/>
              <a:t>                                                                                                                                         coagulopatía</a:t>
            </a:r>
          </a:p>
          <a:p>
            <a:pPr marL="0" indent="0">
              <a:buNone/>
            </a:pPr>
            <a:r>
              <a:rPr lang="es-ES" dirty="0"/>
              <a:t>                      </a:t>
            </a:r>
          </a:p>
          <a:p>
            <a:pPr marL="0" indent="0">
              <a:buNone/>
            </a:pPr>
            <a:r>
              <a:rPr lang="es-ES" dirty="0"/>
              <a:t>                                                                          </a:t>
            </a:r>
          </a:p>
        </p:txBody>
      </p:sp>
      <p:sp>
        <p:nvSpPr>
          <p:cNvPr id="6" name="Flecha: hacia abajo 5">
            <a:extLst>
              <a:ext uri="{FF2B5EF4-FFF2-40B4-BE49-F238E27FC236}">
                <a16:creationId xmlns="" xmlns:a16="http://schemas.microsoft.com/office/drawing/2014/main" id="{EE11E5B1-8BA1-418D-B473-6243F15039DB}"/>
              </a:ext>
            </a:extLst>
          </p:cNvPr>
          <p:cNvSpPr/>
          <p:nvPr/>
        </p:nvSpPr>
        <p:spPr>
          <a:xfrm>
            <a:off x="5765074" y="1114697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hacia abajo 6">
            <a:extLst>
              <a:ext uri="{FF2B5EF4-FFF2-40B4-BE49-F238E27FC236}">
                <a16:creationId xmlns="" xmlns:a16="http://schemas.microsoft.com/office/drawing/2014/main" id="{B6CBCCA1-A93B-4896-9EAF-9673BE4EF35B}"/>
              </a:ext>
            </a:extLst>
          </p:cNvPr>
          <p:cNvSpPr/>
          <p:nvPr/>
        </p:nvSpPr>
        <p:spPr>
          <a:xfrm>
            <a:off x="5611368" y="1114697"/>
            <a:ext cx="484632" cy="978408"/>
          </a:xfrm>
          <a:prstGeom prst="downArrow">
            <a:avLst>
              <a:gd name="adj1" fmla="val 6437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hacia abajo 7">
            <a:extLst>
              <a:ext uri="{FF2B5EF4-FFF2-40B4-BE49-F238E27FC236}">
                <a16:creationId xmlns="" xmlns:a16="http://schemas.microsoft.com/office/drawing/2014/main" id="{D5300B57-0641-444D-9BCF-210AFDFFCBE1}"/>
              </a:ext>
            </a:extLst>
          </p:cNvPr>
          <p:cNvSpPr/>
          <p:nvPr/>
        </p:nvSpPr>
        <p:spPr>
          <a:xfrm>
            <a:off x="1976845" y="3134429"/>
            <a:ext cx="409304" cy="7228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hacia abajo 8">
            <a:extLst>
              <a:ext uri="{FF2B5EF4-FFF2-40B4-BE49-F238E27FC236}">
                <a16:creationId xmlns="" xmlns:a16="http://schemas.microsoft.com/office/drawing/2014/main" id="{979627B4-14EF-43D9-A707-93D01C6E70A5}"/>
              </a:ext>
            </a:extLst>
          </p:cNvPr>
          <p:cNvSpPr/>
          <p:nvPr/>
        </p:nvSpPr>
        <p:spPr>
          <a:xfrm>
            <a:off x="3716818" y="3184506"/>
            <a:ext cx="409304" cy="722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: hacia abajo 9">
            <a:extLst>
              <a:ext uri="{FF2B5EF4-FFF2-40B4-BE49-F238E27FC236}">
                <a16:creationId xmlns="" xmlns:a16="http://schemas.microsoft.com/office/drawing/2014/main" id="{DF3823F8-5A2D-4EEF-BCF5-F1EA9566DDA5}"/>
              </a:ext>
            </a:extLst>
          </p:cNvPr>
          <p:cNvSpPr/>
          <p:nvPr/>
        </p:nvSpPr>
        <p:spPr>
          <a:xfrm>
            <a:off x="6507690" y="3184508"/>
            <a:ext cx="484632" cy="722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hacia abajo 10">
            <a:extLst>
              <a:ext uri="{FF2B5EF4-FFF2-40B4-BE49-F238E27FC236}">
                <a16:creationId xmlns="" xmlns:a16="http://schemas.microsoft.com/office/drawing/2014/main" id="{D6F58800-DAB0-4C50-8111-1272E95DC3DA}"/>
              </a:ext>
            </a:extLst>
          </p:cNvPr>
          <p:cNvSpPr/>
          <p:nvPr/>
        </p:nvSpPr>
        <p:spPr>
          <a:xfrm>
            <a:off x="9466218" y="327224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8945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DBF61EA3-B236-439E-9C0B-340980D56B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E9310EA7-B99E-46DA-9AC1-A9BFA3064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s-ES" sz="5400"/>
              <a:t>OBJETIVOS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28FAF094-D087-493F-8DF9-A486C2D6BB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8D7C88D8-5509-4514-925A-9CE148E5C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7275593D-F75E-4426-AE3E-2CDEFD228D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B27DB3B-3162-4688-902D-0297F840C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s-ES" sz="2200" dirty="0"/>
              <a:t>PROMOVER MEDIDAS PREVENTIVAS Y EDUCATIVAS</a:t>
            </a:r>
          </a:p>
          <a:p>
            <a:pPr marL="0" indent="0">
              <a:buNone/>
            </a:pPr>
            <a:r>
              <a:rPr lang="es-ES" sz="2200" dirty="0"/>
              <a:t>         Esta labor cuanto más temprana sea , mejor.</a:t>
            </a:r>
          </a:p>
          <a:p>
            <a:pPr marL="0" indent="0">
              <a:buNone/>
            </a:pPr>
            <a:r>
              <a:rPr lang="es-ES" sz="2200" dirty="0"/>
              <a:t>         En los menores debemos debe incluir a los padres y/o tutores</a:t>
            </a:r>
          </a:p>
          <a:p>
            <a:pPr marL="0" indent="0">
              <a:buNone/>
            </a:pPr>
            <a:r>
              <a:rPr lang="es-ES" sz="2200" dirty="0"/>
              <a:t>         </a:t>
            </a:r>
          </a:p>
          <a:p>
            <a:pPr marL="0" indent="0">
              <a:buNone/>
            </a:pPr>
            <a:r>
              <a:rPr lang="es-ES" sz="2200" dirty="0"/>
              <a:t>         De este modo :   - evitamos que la boca sea una fuente de sangrado</a:t>
            </a:r>
          </a:p>
          <a:p>
            <a:pPr marL="0" indent="0">
              <a:buNone/>
            </a:pPr>
            <a:r>
              <a:rPr lang="es-ES" sz="2200" dirty="0"/>
              <a:t>                                         e infecciones</a:t>
            </a:r>
          </a:p>
          <a:p>
            <a:pPr marL="0" indent="0">
              <a:buNone/>
            </a:pPr>
            <a:r>
              <a:rPr lang="es-ES" sz="2200" dirty="0"/>
              <a:t>                                       - minimizamos el número de intervenciones </a:t>
            </a:r>
          </a:p>
        </p:txBody>
      </p:sp>
    </p:spTree>
    <p:extLst>
      <p:ext uri="{BB962C8B-B14F-4D97-AF65-F5344CB8AC3E}">
        <p14:creationId xmlns:p14="http://schemas.microsoft.com/office/powerpoint/2010/main" val="1797496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DBF61EA3-B236-439E-9C0B-340980D56B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19FEA0F-105F-47F7-92DA-4B8113FA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s-ES" sz="5400"/>
              <a:t>OBJETIVOS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8FAF094-D087-493F-8DF9-A486C2D6BB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8D7C88D8-5509-4514-925A-9CE148E5C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7275593D-F75E-4426-AE3E-2CDEFD228D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20E41F4-95D3-4B92-AA75-BB69D880C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2200"/>
              <a:t>PERSONAL SANITARIO PREPARADO PARA ATENDER PACIENTES CON HEMOFILIA</a:t>
            </a:r>
          </a:p>
          <a:p>
            <a:pPr marL="0" indent="0">
              <a:buNone/>
            </a:pPr>
            <a:r>
              <a:rPr lang="es-ES" sz="2200"/>
              <a:t> </a:t>
            </a:r>
          </a:p>
          <a:p>
            <a:pPr marL="0" indent="0">
              <a:buNone/>
            </a:pPr>
            <a:r>
              <a:rPr lang="es-ES" sz="2200"/>
              <a:t>           Esta patología constituye un factor de riesgo de hemorragia en los tratamientos odontológicos , pero desafortunadamente , las medidas a adoptar frente a estos pacientes son desconocidas por la gran mayoría de los profesionales.</a:t>
            </a:r>
          </a:p>
          <a:p>
            <a:pPr marL="0" indent="0">
              <a:buNone/>
            </a:pPr>
            <a:endParaRPr lang="es-ES" sz="2200"/>
          </a:p>
          <a:p>
            <a:pPr marL="0" indent="0">
              <a:buNone/>
            </a:pPr>
            <a:r>
              <a:rPr lang="es-ES" sz="2200"/>
              <a:t>                 SECIB --- guía de prácticas clínicas en pacientes hemofílicos</a:t>
            </a:r>
          </a:p>
          <a:p>
            <a:pPr marL="0" indent="0">
              <a:buNone/>
            </a:pPr>
            <a:r>
              <a:rPr lang="es-ES" sz="2200"/>
              <a:t>                                            ( USC : DR. ABEL GARCIA – DR. GAY ESCODA )</a:t>
            </a:r>
          </a:p>
        </p:txBody>
      </p:sp>
    </p:spTree>
    <p:extLst>
      <p:ext uri="{BB962C8B-B14F-4D97-AF65-F5344CB8AC3E}">
        <p14:creationId xmlns:p14="http://schemas.microsoft.com/office/powerpoint/2010/main" val="2686124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DBF61EA3-B236-439E-9C0B-340980D56B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0B6EBC8-79DE-4D1F-A1AB-A34895D44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s-ES" sz="5400"/>
              <a:t>                     OBJETIVOS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8FAF094-D087-493F-8DF9-A486C2D6BB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8D7C88D8-5509-4514-925A-9CE148E5C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7275593D-F75E-4426-AE3E-2CDEFD228D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F1B10C8-0848-4A60-833E-15CEE8249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2400" dirty="0"/>
              <a:t> </a:t>
            </a:r>
          </a:p>
          <a:p>
            <a:pPr marL="0" indent="0">
              <a:buNone/>
            </a:pPr>
            <a:r>
              <a:rPr lang="es-ES" sz="2400" dirty="0"/>
              <a:t>       TRABAJO EN EQUIPO</a:t>
            </a:r>
          </a:p>
          <a:p>
            <a:pPr marL="0" indent="0">
              <a:buNone/>
            </a:pPr>
            <a:r>
              <a:rPr lang="es-ES" sz="2400" dirty="0"/>
              <a:t>         La colaboración con el  departamento de hematología es imprescindible.</a:t>
            </a:r>
          </a:p>
          <a:p>
            <a:pPr marL="0" indent="0">
              <a:buNone/>
            </a:pPr>
            <a:r>
              <a:rPr lang="es-ES" sz="2400" dirty="0"/>
              <a:t>        Por nuestra parte , habrá que comunicar el tratamiento que se desea realizar y su riesgo hemorrágico y por parte del servicio de hematología, supervisar las medidas hemostáticas que se deben emplear antes y después del tratamiento</a:t>
            </a:r>
          </a:p>
        </p:txBody>
      </p:sp>
    </p:spTree>
    <p:extLst>
      <p:ext uri="{BB962C8B-B14F-4D97-AF65-F5344CB8AC3E}">
        <p14:creationId xmlns:p14="http://schemas.microsoft.com/office/powerpoint/2010/main" val="15966773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1274</Words>
  <Application>Microsoft Office PowerPoint</Application>
  <PresentationFormat>Personalizado</PresentationFormat>
  <Paragraphs>195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25</vt:i4>
      </vt:variant>
    </vt:vector>
  </HeadingPairs>
  <TitlesOfParts>
    <vt:vector size="28" baseType="lpstr">
      <vt:lpstr>Tema de Office</vt:lpstr>
      <vt:lpstr>Diseño predeterminado</vt:lpstr>
      <vt:lpstr>1_Diseño predeterminado</vt:lpstr>
      <vt:lpstr>TALLER HEMOFILIA 2022 </vt:lpstr>
      <vt:lpstr>Presentación de PowerPoint</vt:lpstr>
      <vt:lpstr> ¿Por qué?</vt:lpstr>
      <vt:lpstr>             CARIES</vt:lpstr>
      <vt:lpstr>PATOLOGIAS BUCODENTALES                         HEMOFILIA </vt:lpstr>
      <vt:lpstr>                            OBJETIVOS                                      </vt:lpstr>
      <vt:lpstr>OBJETIVOS</vt:lpstr>
      <vt:lpstr>OBJETIVOS</vt:lpstr>
      <vt:lpstr>                     OBJETIVOS</vt:lpstr>
      <vt:lpstr>OBJETIVOS</vt:lpstr>
      <vt:lpstr>                   DIAGNOSTICO - ANAMNESIS</vt:lpstr>
      <vt:lpstr>DIAGNOSTICO – EXPLORACION</vt:lpstr>
      <vt:lpstr>PATOLOGIAS TEJIDOS DUROS</vt:lpstr>
      <vt:lpstr>PATOLOGIAS TEJIDOS DUROS            DESGASTES</vt:lpstr>
      <vt:lpstr>TRATAMIENTOS</vt:lpstr>
      <vt:lpstr> TRATAMIENTOS</vt:lpstr>
      <vt:lpstr>PATOLOGIAS TEJIDOS BLANDOS</vt:lpstr>
      <vt:lpstr>Presentación de PowerPoint</vt:lpstr>
      <vt:lpstr>TRATAMIENTO</vt:lpstr>
      <vt:lpstr>TRATAMIENTO PERIODONTAL</vt:lpstr>
      <vt:lpstr>TRAUMATISMOS</vt:lpstr>
      <vt:lpstr>TRAUMATISMOS</vt:lpstr>
      <vt:lpstr>PAUTAS GENERALES PARA EL ODONTOLOGO</vt:lpstr>
      <vt:lpstr>PAUTAS GENERALES PARA EL ODONTOLOGO</vt:lpstr>
      <vt:lpstr>CONSEJOS PARA EL PACIENTE HEMOFILICO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HEMOFILIA 2020 </dc:title>
  <dc:creator>Mikel Jauregi</dc:creator>
  <cp:lastModifiedBy>irune</cp:lastModifiedBy>
  <cp:revision>11</cp:revision>
  <dcterms:created xsi:type="dcterms:W3CDTF">2020-10-27T07:39:52Z</dcterms:created>
  <dcterms:modified xsi:type="dcterms:W3CDTF">2022-10-25T11:17:39Z</dcterms:modified>
</cp:coreProperties>
</file>